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54"/>
  </p:notesMasterIdLst>
  <p:handoutMasterIdLst>
    <p:handoutMasterId r:id="rId55"/>
  </p:handoutMasterIdLst>
  <p:sldIdLst>
    <p:sldId id="277" r:id="rId3"/>
    <p:sldId id="356" r:id="rId4"/>
    <p:sldId id="357" r:id="rId5"/>
    <p:sldId id="358" r:id="rId6"/>
    <p:sldId id="303" r:id="rId7"/>
    <p:sldId id="359" r:id="rId8"/>
    <p:sldId id="304" r:id="rId9"/>
    <p:sldId id="387" r:id="rId10"/>
    <p:sldId id="360" r:id="rId11"/>
    <p:sldId id="305" r:id="rId12"/>
    <p:sldId id="361" r:id="rId13"/>
    <p:sldId id="306" r:id="rId14"/>
    <p:sldId id="362" r:id="rId15"/>
    <p:sldId id="388" r:id="rId16"/>
    <p:sldId id="302" r:id="rId17"/>
    <p:sldId id="389" r:id="rId18"/>
    <p:sldId id="301" r:id="rId19"/>
    <p:sldId id="312" r:id="rId20"/>
    <p:sldId id="364" r:id="rId21"/>
    <p:sldId id="365" r:id="rId22"/>
    <p:sldId id="390" r:id="rId23"/>
    <p:sldId id="391" r:id="rId24"/>
    <p:sldId id="392" r:id="rId25"/>
    <p:sldId id="394" r:id="rId26"/>
    <p:sldId id="393" r:id="rId27"/>
    <p:sldId id="395" r:id="rId28"/>
    <p:sldId id="396" r:id="rId29"/>
    <p:sldId id="397" r:id="rId30"/>
    <p:sldId id="398" r:id="rId31"/>
    <p:sldId id="400" r:id="rId32"/>
    <p:sldId id="399" r:id="rId33"/>
    <p:sldId id="401" r:id="rId34"/>
    <p:sldId id="402" r:id="rId35"/>
    <p:sldId id="403" r:id="rId36"/>
    <p:sldId id="409" r:id="rId37"/>
    <p:sldId id="408" r:id="rId38"/>
    <p:sldId id="406" r:id="rId39"/>
    <p:sldId id="407" r:id="rId40"/>
    <p:sldId id="404" r:id="rId41"/>
    <p:sldId id="410" r:id="rId42"/>
    <p:sldId id="416" r:id="rId43"/>
    <p:sldId id="415" r:id="rId44"/>
    <p:sldId id="411" r:id="rId45"/>
    <p:sldId id="412" r:id="rId46"/>
    <p:sldId id="414" r:id="rId47"/>
    <p:sldId id="413" r:id="rId48"/>
    <p:sldId id="384" r:id="rId49"/>
    <p:sldId id="385" r:id="rId50"/>
    <p:sldId id="386" r:id="rId51"/>
    <p:sldId id="284"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93" d="100"/>
          <a:sy n="93" d="100"/>
        </p:scale>
        <p:origin x="-664" y="-1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23/01/23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23/01/23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372"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31579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Issues raised by </a:t>
            </a:r>
            <a:r>
              <a:rPr lang="en-US" sz="2400" b="1" dirty="0" err="1" smtClean="0">
                <a:solidFill>
                  <a:prstClr val="black">
                    <a:lumMod val="85000"/>
                    <a:lumOff val="15000"/>
                  </a:prstClr>
                </a:solidFill>
                <a:latin typeface="Times New Roman" panose="02020603050405020304" pitchFamily="18" charset="0"/>
                <a:cs typeface="Times New Roman" panose="02020603050405020304" pitchFamily="18" charset="0"/>
              </a:rPr>
              <a:t>IoT</a:t>
            </a: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 xmlns:a16="http://schemas.microsoft.com/office/drawing/2014/main"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 xmlns:a16="http://schemas.microsoft.com/office/drawing/2014/main"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312" y="259437"/>
            <a:ext cx="4574986" cy="461665"/>
          </a:xfrm>
          <a:prstGeom prst="rect">
            <a:avLst/>
          </a:prstGeom>
          <a:noFill/>
        </p:spPr>
        <p:txBody>
          <a:bodyPr wrap="square" rtlCol="0">
            <a:spAutoFit/>
          </a:bodyPr>
          <a:lstStyle/>
          <a:p>
            <a:r>
              <a:rPr lang="en-US" sz="2400" b="1" dirty="0" smtClean="0"/>
              <a:t>The </a:t>
            </a:r>
            <a:r>
              <a:rPr lang="en-US" sz="2400" b="1" dirty="0" err="1" smtClean="0"/>
              <a:t>IoT</a:t>
            </a:r>
            <a:r>
              <a:rPr lang="en-US" sz="2400" b="1" dirty="0" smtClean="0"/>
              <a:t> Security Challenge (CO-5)</a:t>
            </a:r>
            <a:endParaRPr lang="en-US" sz="2400" b="1" dirty="0"/>
          </a:p>
        </p:txBody>
      </p:sp>
      <p:sp>
        <p:nvSpPr>
          <p:cNvPr id="3" name="Rectangle 2"/>
          <p:cNvSpPr/>
          <p:nvPr/>
        </p:nvSpPr>
        <p:spPr>
          <a:xfrm>
            <a:off x="-1" y="1582341"/>
            <a:ext cx="11690117" cy="4524315"/>
          </a:xfrm>
          <a:prstGeom prst="rect">
            <a:avLst/>
          </a:prstGeom>
        </p:spPr>
        <p:txBody>
          <a:bodyPr wrap="square">
            <a:spAutoFit/>
          </a:bodyPr>
          <a:lstStyle/>
          <a:p>
            <a:r>
              <a:rPr lang="en-US" sz="2400" dirty="0"/>
              <a:t>T</a:t>
            </a:r>
            <a:r>
              <a:rPr lang="en-US" sz="2400" dirty="0" smtClean="0"/>
              <a:t>op </a:t>
            </a:r>
            <a:r>
              <a:rPr lang="en-US" sz="2400" dirty="0"/>
              <a:t>ten challenges for </a:t>
            </a:r>
            <a:r>
              <a:rPr lang="en-US" sz="2400" dirty="0" err="1"/>
              <a:t>IoT</a:t>
            </a:r>
            <a:r>
              <a:rPr lang="en-US" sz="2400" dirty="0"/>
              <a:t> </a:t>
            </a:r>
            <a:r>
              <a:rPr lang="en-US" sz="2400" dirty="0" smtClean="0"/>
              <a:t>security are as follows:</a:t>
            </a:r>
            <a:endParaRPr lang="en-US" sz="2400" dirty="0"/>
          </a:p>
          <a:p>
            <a:endParaRPr lang="en-US" sz="2400" dirty="0"/>
          </a:p>
          <a:p>
            <a:pPr marL="342900" indent="-342900">
              <a:buFont typeface="+mj-lt"/>
              <a:buAutoNum type="arabicPeriod"/>
            </a:pPr>
            <a:r>
              <a:rPr lang="en-US" sz="2400" dirty="0"/>
              <a:t>Secure constrained devices</a:t>
            </a:r>
          </a:p>
          <a:p>
            <a:pPr marL="342900" indent="-342900">
              <a:buFont typeface="+mj-lt"/>
              <a:buAutoNum type="arabicPeriod"/>
            </a:pPr>
            <a:r>
              <a:rPr lang="en-US" sz="2400" dirty="0"/>
              <a:t>Authorize and authenticate devices</a:t>
            </a:r>
          </a:p>
          <a:p>
            <a:pPr marL="342900" indent="-342900">
              <a:buFont typeface="+mj-lt"/>
              <a:buAutoNum type="arabicPeriod"/>
            </a:pPr>
            <a:r>
              <a:rPr lang="en-US" sz="2400" dirty="0"/>
              <a:t>Manage device updates</a:t>
            </a:r>
          </a:p>
          <a:p>
            <a:pPr marL="342900" indent="-342900">
              <a:buFont typeface="+mj-lt"/>
              <a:buAutoNum type="arabicPeriod"/>
            </a:pPr>
            <a:r>
              <a:rPr lang="en-US" sz="2400" dirty="0"/>
              <a:t>Secure communication</a:t>
            </a:r>
          </a:p>
          <a:p>
            <a:pPr marL="342900" indent="-342900">
              <a:buFont typeface="+mj-lt"/>
              <a:buAutoNum type="arabicPeriod"/>
            </a:pPr>
            <a:r>
              <a:rPr lang="en-US" sz="2400" dirty="0"/>
              <a:t>Ensure data privacy and integrity</a:t>
            </a:r>
          </a:p>
          <a:p>
            <a:pPr marL="342900" indent="-342900">
              <a:buFont typeface="+mj-lt"/>
              <a:buAutoNum type="arabicPeriod"/>
            </a:pPr>
            <a:r>
              <a:rPr lang="en-US" sz="2400" dirty="0"/>
              <a:t>Secure web, mobile, and cloud applications</a:t>
            </a:r>
          </a:p>
          <a:p>
            <a:pPr marL="342900" indent="-342900">
              <a:buFont typeface="+mj-lt"/>
              <a:buAutoNum type="arabicPeriod"/>
            </a:pPr>
            <a:r>
              <a:rPr lang="en-US" sz="2400" dirty="0"/>
              <a:t>Ensure high availability</a:t>
            </a:r>
          </a:p>
          <a:p>
            <a:pPr marL="342900" indent="-342900">
              <a:buFont typeface="+mj-lt"/>
              <a:buAutoNum type="arabicPeriod"/>
            </a:pPr>
            <a:r>
              <a:rPr lang="en-US" sz="2400" dirty="0"/>
              <a:t>Prevent incidents by detecting vulnerabilities</a:t>
            </a:r>
          </a:p>
          <a:p>
            <a:pPr marL="342900" indent="-342900">
              <a:buFont typeface="+mj-lt"/>
              <a:buAutoNum type="arabicPeriod"/>
            </a:pPr>
            <a:r>
              <a:rPr lang="en-US" sz="2400" dirty="0"/>
              <a:t>Manage vulnerabilities</a:t>
            </a:r>
          </a:p>
          <a:p>
            <a:pPr marL="342900" indent="-342900">
              <a:buFont typeface="+mj-lt"/>
              <a:buAutoNum type="arabicPeriod"/>
            </a:pPr>
            <a:r>
              <a:rPr lang="en-US" sz="2400" dirty="0"/>
              <a:t>Predict and preempt security issues</a:t>
            </a:r>
          </a:p>
        </p:txBody>
      </p:sp>
    </p:spTree>
    <p:extLst>
      <p:ext uri="{BB962C8B-B14F-4D97-AF65-F5344CB8AC3E}">
        <p14:creationId xmlns:p14="http://schemas.microsoft.com/office/powerpoint/2010/main" val="172781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pic>
        <p:nvPicPr>
          <p:cNvPr id="2" name="Picture 1"/>
          <p:cNvPicPr>
            <a:picLocks noChangeAspect="1"/>
          </p:cNvPicPr>
          <p:nvPr/>
        </p:nvPicPr>
        <p:blipFill>
          <a:blip r:embed="rId2"/>
          <a:stretch>
            <a:fillRect/>
          </a:stretch>
        </p:blipFill>
        <p:spPr>
          <a:xfrm>
            <a:off x="819401" y="88900"/>
            <a:ext cx="10201539" cy="6680200"/>
          </a:xfrm>
          <a:prstGeom prst="rect">
            <a:avLst/>
          </a:prstGeom>
        </p:spPr>
      </p:pic>
    </p:spTree>
    <p:extLst>
      <p:ext uri="{BB962C8B-B14F-4D97-AF65-F5344CB8AC3E}">
        <p14:creationId xmlns:p14="http://schemas.microsoft.com/office/powerpoint/2010/main" val="231193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0295" y="259437"/>
            <a:ext cx="9914748" cy="6158204"/>
          </a:xfrm>
          <a:prstGeom prst="rect">
            <a:avLst/>
          </a:prstGeom>
        </p:spPr>
      </p:pic>
    </p:spTree>
    <p:extLst>
      <p:ext uri="{BB962C8B-B14F-4D97-AF65-F5344CB8AC3E}">
        <p14:creationId xmlns:p14="http://schemas.microsoft.com/office/powerpoint/2010/main" val="165499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
        <p:nvSpPr>
          <p:cNvPr id="2" name="Rectangle 1"/>
          <p:cNvSpPr/>
          <p:nvPr/>
        </p:nvSpPr>
        <p:spPr>
          <a:xfrm>
            <a:off x="764774" y="109236"/>
            <a:ext cx="11266760" cy="5755422"/>
          </a:xfrm>
          <a:prstGeom prst="rect">
            <a:avLst/>
          </a:prstGeom>
        </p:spPr>
        <p:txBody>
          <a:bodyPr wrap="square">
            <a:spAutoFit/>
          </a:bodyPr>
          <a:lstStyle/>
          <a:p>
            <a:r>
              <a:rPr lang="en-US" sz="2800" b="1" dirty="0"/>
              <a:t>Addressing </a:t>
            </a:r>
            <a:r>
              <a:rPr lang="en-US" sz="2800" b="1" dirty="0" err="1"/>
              <a:t>IoT</a:t>
            </a:r>
            <a:r>
              <a:rPr lang="en-US" sz="2800" b="1" dirty="0"/>
              <a:t> Security </a:t>
            </a:r>
            <a:r>
              <a:rPr lang="en-US" sz="2800" b="1" dirty="0" smtClean="0"/>
              <a:t>Challenges (CO-5)</a:t>
            </a:r>
          </a:p>
          <a:p>
            <a:endParaRPr lang="en-US" sz="2000" dirty="0"/>
          </a:p>
          <a:p>
            <a:pPr algn="just"/>
            <a:r>
              <a:rPr lang="en-US" sz="2000" dirty="0"/>
              <a:t>A holistic approach is required to implement and manage </a:t>
            </a:r>
            <a:r>
              <a:rPr lang="en-US" sz="2000" dirty="0" err="1"/>
              <a:t>IoT</a:t>
            </a:r>
            <a:r>
              <a:rPr lang="en-US" sz="2000" dirty="0"/>
              <a:t> security effectively. It must encompass a variety of tactics and tools as well as take into consideration adjacent systems, such as networks.</a:t>
            </a:r>
          </a:p>
          <a:p>
            <a:pPr algn="just"/>
            <a:endParaRPr lang="en-US" sz="2000" dirty="0"/>
          </a:p>
          <a:p>
            <a:pPr algn="just"/>
            <a:r>
              <a:rPr lang="en-US" sz="2000" dirty="0"/>
              <a:t>Three key capabilities for a robust </a:t>
            </a:r>
            <a:r>
              <a:rPr lang="en-US" sz="2000" dirty="0" err="1"/>
              <a:t>IoT</a:t>
            </a:r>
            <a:r>
              <a:rPr lang="en-US" sz="2000" dirty="0"/>
              <a:t> security solution are the ability to:</a:t>
            </a:r>
          </a:p>
          <a:p>
            <a:pPr algn="just"/>
            <a:endParaRPr lang="en-US" sz="2000" dirty="0"/>
          </a:p>
          <a:p>
            <a:pPr algn="just"/>
            <a:r>
              <a:rPr lang="en-US" sz="2000" dirty="0" smtClean="0"/>
              <a:t>1. Learn</a:t>
            </a:r>
            <a:endParaRPr lang="en-US" sz="2000" dirty="0"/>
          </a:p>
          <a:p>
            <a:pPr algn="just"/>
            <a:r>
              <a:rPr lang="en-US" sz="2000" dirty="0"/>
              <a:t>Take advantage of security solutions that provide network visibility to learn what the ecosystem encompasses at what the risk profiles are for each group of </a:t>
            </a:r>
            <a:r>
              <a:rPr lang="en-US" sz="2000" dirty="0" err="1"/>
              <a:t>IoT</a:t>
            </a:r>
            <a:r>
              <a:rPr lang="en-US" sz="2000" dirty="0"/>
              <a:t> devices.</a:t>
            </a:r>
          </a:p>
          <a:p>
            <a:pPr algn="just"/>
            <a:endParaRPr lang="en-US" sz="2000" dirty="0" smtClean="0"/>
          </a:p>
          <a:p>
            <a:pPr algn="just"/>
            <a:r>
              <a:rPr lang="en-US" sz="2000" dirty="0" smtClean="0"/>
              <a:t>2. Protect</a:t>
            </a:r>
            <a:endParaRPr lang="en-US" sz="2000" dirty="0"/>
          </a:p>
          <a:p>
            <a:pPr algn="just"/>
            <a:r>
              <a:rPr lang="en-US" sz="2000" dirty="0"/>
              <a:t>Monitor, inspect, and enforce </a:t>
            </a:r>
            <a:r>
              <a:rPr lang="en-US" sz="2000" dirty="0" err="1"/>
              <a:t>IoT</a:t>
            </a:r>
            <a:r>
              <a:rPr lang="en-US" sz="2000" dirty="0"/>
              <a:t> security policies commiserate with activities at different points in the infrastructure</a:t>
            </a:r>
          </a:p>
          <a:p>
            <a:pPr algn="just"/>
            <a:endParaRPr lang="en-US" sz="2000" dirty="0" smtClean="0"/>
          </a:p>
          <a:p>
            <a:pPr algn="just"/>
            <a:r>
              <a:rPr lang="en-US" sz="2000" dirty="0" smtClean="0"/>
              <a:t>3. Segment</a:t>
            </a:r>
            <a:endParaRPr lang="en-US" sz="2000" dirty="0"/>
          </a:p>
          <a:p>
            <a:pPr algn="just"/>
            <a:r>
              <a:rPr lang="en-US" sz="2000" dirty="0"/>
              <a:t>In the same way that networks are segmented, use segmentation based on policy groups and risk profiles to segment </a:t>
            </a:r>
            <a:r>
              <a:rPr lang="en-US" sz="2000" dirty="0" err="1"/>
              <a:t>IoT</a:t>
            </a:r>
            <a:r>
              <a:rPr lang="en-US" sz="2000" dirty="0"/>
              <a:t> systems</a:t>
            </a:r>
            <a:r>
              <a:rPr lang="en-US" sz="2000" dirty="0" smtClean="0"/>
              <a:t>.</a:t>
            </a:r>
            <a:endParaRPr lang="en-US" sz="2000" dirty="0"/>
          </a:p>
        </p:txBody>
      </p:sp>
    </p:spTree>
    <p:extLst>
      <p:ext uri="{BB962C8B-B14F-4D97-AF65-F5344CB8AC3E}">
        <p14:creationId xmlns:p14="http://schemas.microsoft.com/office/powerpoint/2010/main" val="298886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sp>
        <p:nvSpPr>
          <p:cNvPr id="5" name="Rectangle 4"/>
          <p:cNvSpPr/>
          <p:nvPr/>
        </p:nvSpPr>
        <p:spPr>
          <a:xfrm>
            <a:off x="0" y="1242563"/>
            <a:ext cx="11731087" cy="5016758"/>
          </a:xfrm>
          <a:prstGeom prst="rect">
            <a:avLst/>
          </a:prstGeom>
        </p:spPr>
        <p:txBody>
          <a:bodyPr wrap="square">
            <a:spAutoFit/>
          </a:bodyPr>
          <a:lstStyle/>
          <a:p>
            <a:r>
              <a:rPr lang="en-US" sz="2000" dirty="0"/>
              <a:t>Specific features required for securing </a:t>
            </a:r>
            <a:r>
              <a:rPr lang="en-US" sz="2000" dirty="0" err="1"/>
              <a:t>IoT</a:t>
            </a:r>
            <a:r>
              <a:rPr lang="en-US" sz="2000" dirty="0"/>
              <a:t> devices include the following:</a:t>
            </a:r>
          </a:p>
          <a:p>
            <a:endParaRPr lang="en-US" sz="2000" dirty="0"/>
          </a:p>
          <a:p>
            <a:pPr marL="342900" indent="-342900">
              <a:buFont typeface="+mj-lt"/>
              <a:buAutoNum type="arabicPeriod"/>
            </a:pPr>
            <a:r>
              <a:rPr lang="en-US" sz="2000" dirty="0"/>
              <a:t>API security</a:t>
            </a:r>
          </a:p>
          <a:p>
            <a:pPr marL="342900" indent="-342900">
              <a:buFont typeface="+mj-lt"/>
              <a:buAutoNum type="arabicPeriod"/>
            </a:pPr>
            <a:r>
              <a:rPr lang="en-US" sz="2000" dirty="0"/>
              <a:t>Broader and deep </a:t>
            </a:r>
            <a:r>
              <a:rPr lang="en-US" sz="2000" dirty="0" err="1"/>
              <a:t>IoT</a:t>
            </a:r>
            <a:r>
              <a:rPr lang="en-US" sz="2000" dirty="0"/>
              <a:t> device inventory</a:t>
            </a:r>
          </a:p>
          <a:p>
            <a:pPr marL="342900" indent="-342900">
              <a:buFont typeface="+mj-lt"/>
              <a:buAutoNum type="arabicPeriod"/>
            </a:pPr>
            <a:r>
              <a:rPr lang="en-US" sz="2000" dirty="0"/>
              <a:t>Continuous software updates</a:t>
            </a:r>
          </a:p>
          <a:p>
            <a:pPr marL="342900" indent="-342900">
              <a:buFont typeface="+mj-lt"/>
              <a:buAutoNum type="arabicPeriod"/>
            </a:pPr>
            <a:r>
              <a:rPr lang="en-US" sz="2000" dirty="0"/>
              <a:t>DNS filtering</a:t>
            </a:r>
          </a:p>
          <a:p>
            <a:pPr marL="342900" indent="-342900">
              <a:buFont typeface="+mj-lt"/>
              <a:buAutoNum type="arabicPeriod"/>
            </a:pPr>
            <a:r>
              <a:rPr lang="en-US" sz="2000" dirty="0"/>
              <a:t>Education and training staff, vendors, and partners</a:t>
            </a:r>
          </a:p>
          <a:p>
            <a:pPr marL="342900" indent="-342900">
              <a:buFont typeface="+mj-lt"/>
              <a:buAutoNum type="arabicPeriod"/>
            </a:pPr>
            <a:r>
              <a:rPr lang="en-US" sz="2000" dirty="0"/>
              <a:t>Encryption for data at rest and in transit</a:t>
            </a:r>
          </a:p>
          <a:p>
            <a:pPr marL="342900" indent="-342900">
              <a:buFont typeface="+mj-lt"/>
              <a:buAutoNum type="arabicPeriod"/>
            </a:pPr>
            <a:r>
              <a:rPr lang="en-US" sz="2000" dirty="0"/>
              <a:t>Honeypot decoy programs</a:t>
            </a:r>
          </a:p>
          <a:p>
            <a:pPr marL="342900" indent="-342900">
              <a:buFont typeface="+mj-lt"/>
              <a:buAutoNum type="arabicPeriod"/>
            </a:pPr>
            <a:r>
              <a:rPr lang="en-US" sz="2000" dirty="0"/>
              <a:t>Multi-factor authentication</a:t>
            </a:r>
          </a:p>
          <a:p>
            <a:pPr marL="342900" indent="-342900">
              <a:buFont typeface="+mj-lt"/>
              <a:buAutoNum type="arabicPeriod"/>
            </a:pPr>
            <a:r>
              <a:rPr lang="en-US" sz="2000" dirty="0"/>
              <a:t>Network security</a:t>
            </a:r>
          </a:p>
          <a:p>
            <a:pPr marL="342900" indent="-342900">
              <a:buFont typeface="+mj-lt"/>
              <a:buAutoNum type="arabicPeriod"/>
            </a:pPr>
            <a:r>
              <a:rPr lang="en-US" sz="2000" dirty="0"/>
              <a:t>Network traffic monitoring analysis</a:t>
            </a:r>
          </a:p>
          <a:p>
            <a:pPr marL="342900" indent="-342900">
              <a:buFont typeface="+mj-lt"/>
              <a:buAutoNum type="arabicPeriod"/>
            </a:pPr>
            <a:r>
              <a:rPr lang="en-US" sz="2000" dirty="0"/>
              <a:t>Password management</a:t>
            </a:r>
          </a:p>
          <a:p>
            <a:pPr marL="342900" indent="-342900">
              <a:buFont typeface="+mj-lt"/>
              <a:buAutoNum type="arabicPeriod"/>
            </a:pPr>
            <a:r>
              <a:rPr lang="en-US" sz="2000" dirty="0"/>
              <a:t>Patch management</a:t>
            </a:r>
          </a:p>
          <a:p>
            <a:pPr marL="342900" indent="-342900">
              <a:buFont typeface="+mj-lt"/>
              <a:buAutoNum type="arabicPeriod"/>
            </a:pPr>
            <a:r>
              <a:rPr lang="en-US" sz="2000" dirty="0"/>
              <a:t>Security gateways</a:t>
            </a:r>
          </a:p>
          <a:p>
            <a:pPr marL="342900" indent="-342900">
              <a:buFont typeface="+mj-lt"/>
              <a:buAutoNum type="arabicPeriod"/>
            </a:pPr>
            <a:r>
              <a:rPr lang="en-US" sz="2000" dirty="0"/>
              <a:t>Unauthorized </a:t>
            </a:r>
            <a:r>
              <a:rPr lang="en-US" sz="2000" dirty="0" err="1"/>
              <a:t>IoT</a:t>
            </a:r>
            <a:r>
              <a:rPr lang="en-US" sz="2000" dirty="0"/>
              <a:t> device scans</a:t>
            </a:r>
          </a:p>
        </p:txBody>
      </p:sp>
    </p:spTree>
    <p:extLst>
      <p:ext uri="{BB962C8B-B14F-4D97-AF65-F5344CB8AC3E}">
        <p14:creationId xmlns:p14="http://schemas.microsoft.com/office/powerpoint/2010/main" val="194338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3056" y="1"/>
            <a:ext cx="10775121" cy="6622458"/>
          </a:xfrm>
          <a:prstGeom prst="rect">
            <a:avLst/>
          </a:prstGeom>
        </p:spPr>
      </p:pic>
    </p:spTree>
    <p:extLst>
      <p:ext uri="{BB962C8B-B14F-4D97-AF65-F5344CB8AC3E}">
        <p14:creationId xmlns:p14="http://schemas.microsoft.com/office/powerpoint/2010/main" val="237237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86" y="160308"/>
            <a:ext cx="11193334" cy="686275"/>
          </a:xfrm>
        </p:spPr>
        <p:txBody>
          <a:bodyPr>
            <a:normAutofit/>
          </a:bodyPr>
          <a:lstStyle/>
          <a:p>
            <a:r>
              <a:rPr lang="en-US" sz="3300" b="1" dirty="0" smtClean="0"/>
              <a:t>A SPECTRUM OF SECURITY CONSIDERATIONS (CO-5)</a:t>
            </a:r>
            <a:endParaRPr lang="en-US" sz="33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pic>
        <p:nvPicPr>
          <p:cNvPr id="5" name="Picture 4"/>
          <p:cNvPicPr>
            <a:picLocks noChangeAspect="1"/>
          </p:cNvPicPr>
          <p:nvPr/>
        </p:nvPicPr>
        <p:blipFill>
          <a:blip r:embed="rId2"/>
          <a:stretch>
            <a:fillRect/>
          </a:stretch>
        </p:blipFill>
        <p:spPr>
          <a:xfrm>
            <a:off x="0" y="1228910"/>
            <a:ext cx="11990564" cy="4260221"/>
          </a:xfrm>
          <a:prstGeom prst="rect">
            <a:avLst/>
          </a:prstGeom>
        </p:spPr>
      </p:pic>
    </p:spTree>
    <p:extLst>
      <p:ext uri="{BB962C8B-B14F-4D97-AF65-F5344CB8AC3E}">
        <p14:creationId xmlns:p14="http://schemas.microsoft.com/office/powerpoint/2010/main" val="171579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3212"/>
            <a:ext cx="12017877" cy="4031873"/>
          </a:xfrm>
          <a:prstGeom prst="rect">
            <a:avLst/>
          </a:prstGeom>
        </p:spPr>
        <p:txBody>
          <a:bodyPr wrap="square">
            <a:spAutoFit/>
          </a:bodyPr>
          <a:lstStyle/>
          <a:p>
            <a:r>
              <a:rPr lang="en-US" sz="3600" b="1" dirty="0"/>
              <a:t>5 Ways t</a:t>
            </a:r>
            <a:r>
              <a:rPr lang="en-US" sz="3600" b="1" dirty="0" smtClean="0"/>
              <a:t>o </a:t>
            </a:r>
            <a:r>
              <a:rPr lang="en-US" sz="3600" b="1" dirty="0"/>
              <a:t>Secure </a:t>
            </a:r>
            <a:r>
              <a:rPr lang="en-US" sz="3600" b="1" dirty="0" err="1"/>
              <a:t>IoT</a:t>
            </a:r>
            <a:r>
              <a:rPr lang="en-US" sz="3600" b="1" dirty="0"/>
              <a:t> </a:t>
            </a:r>
            <a:r>
              <a:rPr lang="en-US" sz="3600" b="1" dirty="0" smtClean="0"/>
              <a:t>in any Enterprise:</a:t>
            </a:r>
          </a:p>
          <a:p>
            <a:endParaRPr lang="en-US" sz="2400" dirty="0"/>
          </a:p>
          <a:p>
            <a:pPr marL="342900" indent="-342900">
              <a:buAutoNum type="arabicPeriod"/>
            </a:pPr>
            <a:r>
              <a:rPr lang="en-US" sz="3200" dirty="0" smtClean="0"/>
              <a:t>Employ </a:t>
            </a:r>
            <a:r>
              <a:rPr lang="en-US" sz="3200" dirty="0"/>
              <a:t>device discovery for visibility across the board</a:t>
            </a:r>
          </a:p>
          <a:p>
            <a:pPr marL="342900" indent="-342900">
              <a:buAutoNum type="arabicPeriod"/>
            </a:pPr>
            <a:r>
              <a:rPr lang="en-US" sz="3200" dirty="0" smtClean="0"/>
              <a:t>Actively </a:t>
            </a:r>
            <a:r>
              <a:rPr lang="en-US" sz="3200" dirty="0"/>
              <a:t>Monitor </a:t>
            </a:r>
            <a:r>
              <a:rPr lang="en-US" sz="3200" dirty="0" err="1"/>
              <a:t>IoT</a:t>
            </a:r>
            <a:r>
              <a:rPr lang="en-US" sz="3200" dirty="0"/>
              <a:t> </a:t>
            </a:r>
            <a:r>
              <a:rPr lang="en-US" sz="3200" dirty="0" smtClean="0"/>
              <a:t>Devices</a:t>
            </a:r>
            <a:endParaRPr lang="en-US" sz="3200" dirty="0"/>
          </a:p>
          <a:p>
            <a:r>
              <a:rPr lang="en-US" sz="3200" dirty="0"/>
              <a:t>3. Carefully configure your </a:t>
            </a:r>
            <a:r>
              <a:rPr lang="en-US" sz="3200" dirty="0" smtClean="0"/>
              <a:t>router</a:t>
            </a:r>
            <a:endParaRPr lang="en-US" sz="3200" dirty="0"/>
          </a:p>
          <a:p>
            <a:r>
              <a:rPr lang="en-US" sz="3200" dirty="0"/>
              <a:t>4. Adopt Secure Password </a:t>
            </a:r>
            <a:r>
              <a:rPr lang="en-US" sz="3200" dirty="0" smtClean="0"/>
              <a:t>Practices</a:t>
            </a:r>
            <a:endParaRPr lang="en-US" sz="3200" dirty="0"/>
          </a:p>
          <a:p>
            <a:r>
              <a:rPr lang="en-US" sz="3200" dirty="0"/>
              <a:t>5. Keep an eye on vendor &amp; supplier </a:t>
            </a:r>
            <a:r>
              <a:rPr lang="en-US" sz="3200" dirty="0" err="1"/>
              <a:t>IoT</a:t>
            </a:r>
            <a:r>
              <a:rPr lang="en-US" sz="3200" dirty="0"/>
              <a:t> practices</a:t>
            </a:r>
          </a:p>
          <a:p>
            <a:endParaRPr lang="en-US" dirty="0"/>
          </a:p>
          <a:p>
            <a:endParaRPr lang="en-US" dirty="0"/>
          </a:p>
        </p:txBody>
      </p:sp>
    </p:spTree>
    <p:extLst>
      <p:ext uri="{BB962C8B-B14F-4D97-AF65-F5344CB8AC3E}">
        <p14:creationId xmlns:p14="http://schemas.microsoft.com/office/powerpoint/2010/main" val="20129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9848" y="259436"/>
            <a:ext cx="10256166" cy="5953385"/>
          </a:xfrm>
          <a:prstGeom prst="rect">
            <a:avLst/>
          </a:prstGeom>
        </p:spPr>
      </p:pic>
    </p:spTree>
    <p:extLst>
      <p:ext uri="{BB962C8B-B14F-4D97-AF65-F5344CB8AC3E}">
        <p14:creationId xmlns:p14="http://schemas.microsoft.com/office/powerpoint/2010/main" val="127138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3" name="Picture 2"/>
          <p:cNvPicPr>
            <a:picLocks noChangeAspect="1"/>
          </p:cNvPicPr>
          <p:nvPr/>
        </p:nvPicPr>
        <p:blipFill>
          <a:blip r:embed="rId2"/>
          <a:stretch>
            <a:fillRect/>
          </a:stretch>
        </p:blipFill>
        <p:spPr>
          <a:xfrm>
            <a:off x="7180067" y="122891"/>
            <a:ext cx="4838700" cy="5407203"/>
          </a:xfrm>
          <a:prstGeom prst="rect">
            <a:avLst/>
          </a:prstGeom>
        </p:spPr>
      </p:pic>
      <p:sp>
        <p:nvSpPr>
          <p:cNvPr id="5" name="Rectangle 4"/>
          <p:cNvSpPr/>
          <p:nvPr/>
        </p:nvSpPr>
        <p:spPr>
          <a:xfrm>
            <a:off x="0" y="1166842"/>
            <a:ext cx="7046846" cy="5078314"/>
          </a:xfrm>
          <a:prstGeom prst="rect">
            <a:avLst/>
          </a:prstGeom>
        </p:spPr>
        <p:txBody>
          <a:bodyPr wrap="square">
            <a:spAutoFit/>
          </a:bodyPr>
          <a:lstStyle/>
          <a:p>
            <a:r>
              <a:rPr lang="en-US" dirty="0"/>
              <a:t>To use the Backup 3-2-1 Rule is very popular. This rule includes:</a:t>
            </a:r>
          </a:p>
          <a:p>
            <a:endParaRPr lang="en-US" dirty="0"/>
          </a:p>
          <a:p>
            <a:r>
              <a:rPr lang="en-US" dirty="0" smtClean="0"/>
              <a:t>1. Three </a:t>
            </a:r>
            <a:r>
              <a:rPr lang="en-US" dirty="0"/>
              <a:t>copies of our data</a:t>
            </a:r>
          </a:p>
          <a:p>
            <a:r>
              <a:rPr lang="en-US" dirty="0" smtClean="0"/>
              <a:t>2. Two </a:t>
            </a:r>
            <a:r>
              <a:rPr lang="en-US" dirty="0"/>
              <a:t>different formats, i.e., hard </a:t>
            </a:r>
            <a:r>
              <a:rPr lang="en-US" dirty="0" smtClean="0"/>
              <a:t>drive + tape </a:t>
            </a:r>
            <a:r>
              <a:rPr lang="en-US" dirty="0"/>
              <a:t>backup or DVD (short term)+flash drive</a:t>
            </a:r>
          </a:p>
          <a:p>
            <a:r>
              <a:rPr lang="en-US" dirty="0" smtClean="0"/>
              <a:t>3. One </a:t>
            </a:r>
            <a:r>
              <a:rPr lang="en-US" dirty="0"/>
              <a:t>off-site backup, i.e., have two physical backups and one in the cloud</a:t>
            </a:r>
          </a:p>
          <a:p>
            <a:endParaRPr lang="en-US" dirty="0" smtClean="0"/>
          </a:p>
          <a:p>
            <a:endParaRPr lang="en-US" dirty="0"/>
          </a:p>
          <a:p>
            <a:r>
              <a:rPr lang="en-US" dirty="0" smtClean="0"/>
              <a:t>Some </a:t>
            </a:r>
            <a:r>
              <a:rPr lang="en-US" dirty="0"/>
              <a:t>important backup options are as </a:t>
            </a:r>
            <a:r>
              <a:rPr lang="en-US" dirty="0" smtClean="0"/>
              <a:t>follows:</a:t>
            </a:r>
            <a:endParaRPr lang="en-US" dirty="0"/>
          </a:p>
          <a:p>
            <a:endParaRPr lang="en-US" dirty="0"/>
          </a:p>
          <a:p>
            <a:r>
              <a:rPr lang="en-US" dirty="0" smtClean="0"/>
              <a:t>1. Hard </a:t>
            </a:r>
            <a:r>
              <a:rPr lang="en-US" dirty="0"/>
              <a:t>drives - personal or work computer</a:t>
            </a:r>
          </a:p>
          <a:p>
            <a:r>
              <a:rPr lang="en-US" dirty="0" smtClean="0"/>
              <a:t>2. Departmental </a:t>
            </a:r>
            <a:r>
              <a:rPr lang="en-US" dirty="0"/>
              <a:t>or institution server</a:t>
            </a:r>
          </a:p>
          <a:p>
            <a:r>
              <a:rPr lang="en-US" dirty="0" smtClean="0"/>
              <a:t>3. External </a:t>
            </a:r>
            <a:r>
              <a:rPr lang="en-US" dirty="0"/>
              <a:t>hard drives</a:t>
            </a:r>
          </a:p>
          <a:p>
            <a:r>
              <a:rPr lang="en-US" dirty="0" smtClean="0"/>
              <a:t>4. Tape </a:t>
            </a:r>
            <a:r>
              <a:rPr lang="en-US" dirty="0"/>
              <a:t>backups</a:t>
            </a:r>
          </a:p>
          <a:p>
            <a:r>
              <a:rPr lang="en-US" dirty="0" smtClean="0"/>
              <a:t>5. Discipline</a:t>
            </a:r>
            <a:r>
              <a:rPr lang="en-US" dirty="0"/>
              <a:t>-specific repositories</a:t>
            </a:r>
          </a:p>
          <a:p>
            <a:r>
              <a:rPr lang="en-US" dirty="0" smtClean="0"/>
              <a:t>6. University </a:t>
            </a:r>
            <a:r>
              <a:rPr lang="en-US" dirty="0"/>
              <a:t>Archives</a:t>
            </a:r>
          </a:p>
          <a:p>
            <a:r>
              <a:rPr lang="en-US" dirty="0" smtClean="0"/>
              <a:t>7. Cloud </a:t>
            </a:r>
            <a:r>
              <a:rPr lang="en-US" dirty="0"/>
              <a:t>storage</a:t>
            </a:r>
          </a:p>
        </p:txBody>
      </p:sp>
    </p:spTree>
    <p:extLst>
      <p:ext uri="{BB962C8B-B14F-4D97-AF65-F5344CB8AC3E}">
        <p14:creationId xmlns:p14="http://schemas.microsoft.com/office/powerpoint/2010/main" val="76166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xmlns=""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6" name="Rectangle 5"/>
          <p:cNvSpPr/>
          <p:nvPr/>
        </p:nvSpPr>
        <p:spPr>
          <a:xfrm>
            <a:off x="-1" y="1305342"/>
            <a:ext cx="12086161" cy="3416320"/>
          </a:xfrm>
          <a:prstGeom prst="rect">
            <a:avLst/>
          </a:prstGeom>
        </p:spPr>
        <p:txBody>
          <a:bodyPr wrap="square">
            <a:spAutoFit/>
          </a:bodyPr>
          <a:lstStyle/>
          <a:p>
            <a:pPr algn="just"/>
            <a:r>
              <a:rPr lang="en-US" sz="2400" dirty="0"/>
              <a:t>Some of the top considerations for implementing secure backup and recovery are-</a:t>
            </a:r>
          </a:p>
          <a:p>
            <a:pPr algn="just"/>
            <a:endParaRPr lang="en-US" sz="2400" dirty="0"/>
          </a:p>
          <a:p>
            <a:pPr marL="342900" indent="-342900" algn="just">
              <a:buFont typeface="+mj-lt"/>
              <a:buAutoNum type="arabicPeriod"/>
            </a:pPr>
            <a:r>
              <a:rPr lang="en-US" sz="2400" dirty="0"/>
              <a:t>Authentication of the users and backup clients to the backup server.</a:t>
            </a:r>
          </a:p>
          <a:p>
            <a:pPr marL="342900" indent="-342900" algn="just">
              <a:buFont typeface="+mj-lt"/>
              <a:buAutoNum type="arabicPeriod"/>
            </a:pPr>
            <a:r>
              <a:rPr lang="en-US" sz="2400" dirty="0"/>
              <a:t>Role-based access control lists for all backup and recovery operations.</a:t>
            </a:r>
          </a:p>
          <a:p>
            <a:pPr marL="342900" indent="-342900" algn="just">
              <a:buFont typeface="+mj-lt"/>
              <a:buAutoNum type="arabicPeriod"/>
            </a:pPr>
            <a:r>
              <a:rPr lang="en-US" sz="2400" dirty="0"/>
              <a:t>Data encryption options for both transmission and the storage.</a:t>
            </a:r>
          </a:p>
          <a:p>
            <a:pPr marL="342900" indent="-342900" algn="just">
              <a:buFont typeface="+mj-lt"/>
              <a:buAutoNum type="arabicPeriod"/>
            </a:pPr>
            <a:r>
              <a:rPr lang="en-US" sz="2400" dirty="0"/>
              <a:t>Flexibility in choosing encryption and authentication algorithms.</a:t>
            </a:r>
          </a:p>
          <a:p>
            <a:pPr marL="342900" indent="-342900" algn="just">
              <a:buFont typeface="+mj-lt"/>
              <a:buAutoNum type="arabicPeriod"/>
            </a:pPr>
            <a:r>
              <a:rPr lang="en-US" sz="2400" dirty="0"/>
              <a:t>Backup of a remote client to the centralized location behind firewalls.</a:t>
            </a:r>
          </a:p>
          <a:p>
            <a:pPr marL="342900" indent="-342900" algn="just">
              <a:buFont typeface="+mj-lt"/>
              <a:buAutoNum type="arabicPeriod"/>
            </a:pPr>
            <a:r>
              <a:rPr lang="en-US" sz="2400" dirty="0"/>
              <a:t>Backup and recovery of a client running Security-Enhanced Linux (</a:t>
            </a:r>
            <a:r>
              <a:rPr lang="en-US" sz="2400" dirty="0" err="1"/>
              <a:t>SELinux</a:t>
            </a:r>
            <a:r>
              <a:rPr lang="en-US" sz="2400" dirty="0"/>
              <a:t>).</a:t>
            </a:r>
          </a:p>
          <a:p>
            <a:pPr marL="342900" indent="-342900" algn="just">
              <a:buFont typeface="+mj-lt"/>
              <a:buAutoNum type="arabicPeriod"/>
            </a:pPr>
            <a:r>
              <a:rPr lang="en-US" sz="2400" dirty="0"/>
              <a:t>Using best practices to write secure software.</a:t>
            </a:r>
          </a:p>
        </p:txBody>
      </p:sp>
    </p:spTree>
    <p:extLst>
      <p:ext uri="{BB962C8B-B14F-4D97-AF65-F5344CB8AC3E}">
        <p14:creationId xmlns:p14="http://schemas.microsoft.com/office/powerpoint/2010/main" val="194121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6" name="Picture 5"/>
          <p:cNvPicPr>
            <a:picLocks noChangeAspect="1"/>
          </p:cNvPicPr>
          <p:nvPr/>
        </p:nvPicPr>
        <p:blipFill>
          <a:blip r:embed="rId2"/>
          <a:stretch>
            <a:fillRect/>
          </a:stretch>
        </p:blipFill>
        <p:spPr>
          <a:xfrm>
            <a:off x="122910" y="1201601"/>
            <a:ext cx="11621834" cy="4874676"/>
          </a:xfrm>
          <a:prstGeom prst="rect">
            <a:avLst/>
          </a:prstGeom>
        </p:spPr>
      </p:pic>
    </p:spTree>
    <p:extLst>
      <p:ext uri="{BB962C8B-B14F-4D97-AF65-F5344CB8AC3E}">
        <p14:creationId xmlns:p14="http://schemas.microsoft.com/office/powerpoint/2010/main" val="97256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744" y="1"/>
            <a:ext cx="11225790" cy="1174291"/>
          </a:xfrm>
        </p:spPr>
        <p:txBody>
          <a:bodyPr>
            <a:normAutofit/>
          </a:bodyPr>
          <a:lstStyle/>
          <a:p>
            <a:r>
              <a:rPr lang="en-US" sz="3000" b="1" dirty="0" smtClean="0"/>
              <a:t>Unique Security Challenges of </a:t>
            </a:r>
            <a:r>
              <a:rPr lang="en-US" sz="3000" b="1" dirty="0" err="1" smtClean="0"/>
              <a:t>IoT</a:t>
            </a:r>
            <a:r>
              <a:rPr lang="en-US" sz="3000" b="1" dirty="0" smtClean="0"/>
              <a:t> Devices and Privacy (CO-5)</a:t>
            </a:r>
            <a:endParaRPr lang="en-US" sz="30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a:blip r:embed="rId2"/>
          <a:stretch>
            <a:fillRect/>
          </a:stretch>
        </p:blipFill>
        <p:spPr>
          <a:xfrm>
            <a:off x="204850" y="1205757"/>
            <a:ext cx="11526237" cy="5198229"/>
          </a:xfrm>
          <a:prstGeom prst="rect">
            <a:avLst/>
          </a:prstGeom>
        </p:spPr>
      </p:pic>
    </p:spTree>
    <p:extLst>
      <p:ext uri="{BB962C8B-B14F-4D97-AF65-F5344CB8AC3E}">
        <p14:creationId xmlns:p14="http://schemas.microsoft.com/office/powerpoint/2010/main" val="2726740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5" name="Picture 4"/>
          <p:cNvPicPr>
            <a:picLocks noChangeAspect="1"/>
          </p:cNvPicPr>
          <p:nvPr/>
        </p:nvPicPr>
        <p:blipFill>
          <a:blip r:embed="rId2"/>
          <a:stretch>
            <a:fillRect/>
          </a:stretch>
        </p:blipFill>
        <p:spPr>
          <a:xfrm>
            <a:off x="751117" y="1146983"/>
            <a:ext cx="10228853" cy="4328493"/>
          </a:xfrm>
          <a:prstGeom prst="rect">
            <a:avLst/>
          </a:prstGeom>
        </p:spPr>
      </p:pic>
    </p:spTree>
    <p:extLst>
      <p:ext uri="{BB962C8B-B14F-4D97-AF65-F5344CB8AC3E}">
        <p14:creationId xmlns:p14="http://schemas.microsoft.com/office/powerpoint/2010/main" val="58197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5" name="Picture 4"/>
          <p:cNvPicPr>
            <a:picLocks noChangeAspect="1"/>
          </p:cNvPicPr>
          <p:nvPr/>
        </p:nvPicPr>
        <p:blipFill>
          <a:blip r:embed="rId2"/>
          <a:stretch>
            <a:fillRect/>
          </a:stretch>
        </p:blipFill>
        <p:spPr>
          <a:xfrm>
            <a:off x="450670" y="1242565"/>
            <a:ext cx="11212134" cy="5147768"/>
          </a:xfrm>
          <a:prstGeom prst="rect">
            <a:avLst/>
          </a:prstGeom>
        </p:spPr>
      </p:pic>
    </p:spTree>
    <p:extLst>
      <p:ext uri="{BB962C8B-B14F-4D97-AF65-F5344CB8AC3E}">
        <p14:creationId xmlns:p14="http://schemas.microsoft.com/office/powerpoint/2010/main" val="450274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6" name="Picture 5"/>
          <p:cNvPicPr>
            <a:picLocks noChangeAspect="1"/>
          </p:cNvPicPr>
          <p:nvPr/>
        </p:nvPicPr>
        <p:blipFill>
          <a:blip r:embed="rId2"/>
          <a:stretch>
            <a:fillRect/>
          </a:stretch>
        </p:blipFill>
        <p:spPr>
          <a:xfrm>
            <a:off x="764774" y="0"/>
            <a:ext cx="10993626" cy="6390332"/>
          </a:xfrm>
          <a:prstGeom prst="rect">
            <a:avLst/>
          </a:prstGeom>
        </p:spPr>
      </p:pic>
    </p:spTree>
    <p:extLst>
      <p:ext uri="{BB962C8B-B14F-4D97-AF65-F5344CB8AC3E}">
        <p14:creationId xmlns:p14="http://schemas.microsoft.com/office/powerpoint/2010/main" val="1352222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14" y="1"/>
            <a:ext cx="9996689" cy="682727"/>
          </a:xfrm>
        </p:spPr>
        <p:txBody>
          <a:bodyPr>
            <a:normAutofit/>
          </a:bodyPr>
          <a:lstStyle/>
          <a:p>
            <a:r>
              <a:rPr lang="en-US" sz="3200" b="1" dirty="0" smtClean="0"/>
              <a:t>Privacy Policy (CO-5)</a:t>
            </a:r>
            <a:endParaRPr lang="en-US" sz="32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0" y="805619"/>
            <a:ext cx="11826684" cy="5909311"/>
          </a:xfrm>
          <a:prstGeom prst="rect">
            <a:avLst/>
          </a:prstGeom>
        </p:spPr>
        <p:txBody>
          <a:bodyPr wrap="square">
            <a:spAutoFit/>
          </a:bodyPr>
          <a:lstStyle/>
          <a:p>
            <a:endParaRPr lang="en-US" dirty="0" smtClean="0"/>
          </a:p>
          <a:p>
            <a:endParaRPr lang="en-US" dirty="0"/>
          </a:p>
          <a:p>
            <a:pPr marL="342900" indent="-342900" algn="just">
              <a:buAutoNum type="arabicPeriod"/>
            </a:pPr>
            <a:r>
              <a:rPr lang="en-US" dirty="0" smtClean="0"/>
              <a:t>Site </a:t>
            </a:r>
            <a:r>
              <a:rPr lang="en-US" dirty="0"/>
              <a:t>Visit </a:t>
            </a:r>
            <a:r>
              <a:rPr lang="en-US" dirty="0" smtClean="0"/>
              <a:t>data</a:t>
            </a:r>
          </a:p>
          <a:p>
            <a:pPr algn="just"/>
            <a:endParaRPr lang="en-US" dirty="0"/>
          </a:p>
          <a:p>
            <a:pPr algn="just"/>
            <a:r>
              <a:rPr lang="en-US" dirty="0"/>
              <a:t>UIDAI Website does not automatically capture any specific personal information from you, (like name, phone number or e-mail address), that allows us to identify you individually.</a:t>
            </a:r>
          </a:p>
          <a:p>
            <a:pPr algn="just"/>
            <a:endParaRPr lang="en-US" dirty="0"/>
          </a:p>
          <a:p>
            <a:pPr algn="just"/>
            <a:r>
              <a:rPr lang="en-US" dirty="0"/>
              <a:t>This website records your visit and logs the following information for statistical purposes, such as Internet protocol (IP) addresses, domain name, server's address; name of the top-level domain from which you access the Internet (for example, .</a:t>
            </a:r>
            <a:r>
              <a:rPr lang="en-US" dirty="0" err="1"/>
              <a:t>gov</a:t>
            </a:r>
            <a:r>
              <a:rPr lang="en-US" dirty="0"/>
              <a:t>, .com, .in, etc.), browser type, operating system, the date and time of the visit, the pages you have accessed, the documents downloaded and the previous Internet address from which you linked directly to the site. We make no attempt to link these addresses with the identity of individuals visiting our site unless an attempt to damage the site has been detected. We will not identify users or their browsing activities, except when a law enforcement agency may exercise a warrant to inspect the service provider's logs.</a:t>
            </a:r>
          </a:p>
          <a:p>
            <a:pPr algn="just"/>
            <a:endParaRPr lang="en-US" dirty="0"/>
          </a:p>
          <a:p>
            <a:pPr algn="just"/>
            <a:r>
              <a:rPr lang="en-US" dirty="0"/>
              <a:t>If the UIDAI Website requests you to provide personal information, you will be informed for the particular purposes for which the information is gathered and adequate security measures will be taken to protect your personal information. UIDAI does not sell or share any personally identifiable information volunteered on the UIDAI Website to any third party (public/private). Any information provided to this website will be protected from loss, misuse, unauthorized access or disclosure, alteration, or destruction.</a:t>
            </a:r>
          </a:p>
          <a:p>
            <a:endParaRPr lang="en-US" dirty="0"/>
          </a:p>
        </p:txBody>
      </p:sp>
    </p:spTree>
    <p:extLst>
      <p:ext uri="{BB962C8B-B14F-4D97-AF65-F5344CB8AC3E}">
        <p14:creationId xmlns:p14="http://schemas.microsoft.com/office/powerpoint/2010/main" val="3015813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sp>
        <p:nvSpPr>
          <p:cNvPr id="5" name="Rectangle 4"/>
          <p:cNvSpPr/>
          <p:nvPr/>
        </p:nvSpPr>
        <p:spPr>
          <a:xfrm>
            <a:off x="0" y="1194107"/>
            <a:ext cx="12058847" cy="3693319"/>
          </a:xfrm>
          <a:prstGeom prst="rect">
            <a:avLst/>
          </a:prstGeom>
        </p:spPr>
        <p:txBody>
          <a:bodyPr wrap="square">
            <a:spAutoFit/>
          </a:bodyPr>
          <a:lstStyle/>
          <a:p>
            <a:pPr algn="just"/>
            <a:r>
              <a:rPr lang="en-US" sz="2400" dirty="0" smtClean="0"/>
              <a:t>3. Cookies</a:t>
            </a:r>
            <a:endParaRPr lang="en-US" sz="2400" dirty="0"/>
          </a:p>
          <a:p>
            <a:pPr algn="just"/>
            <a:r>
              <a:rPr lang="en-US" sz="2400" dirty="0"/>
              <a:t>A cookie is a piece of software code that an Internet website sends to your browser when you access information in that site. This site does not use cookies.</a:t>
            </a:r>
          </a:p>
          <a:p>
            <a:pPr algn="just"/>
            <a:endParaRPr lang="en-US" sz="2400" dirty="0"/>
          </a:p>
          <a:p>
            <a:pPr algn="just"/>
            <a:r>
              <a:rPr lang="en-US" sz="2400" dirty="0" smtClean="0"/>
              <a:t>4. E</a:t>
            </a:r>
            <a:r>
              <a:rPr lang="en-US" sz="2400" dirty="0"/>
              <a:t>-mail Management</a:t>
            </a:r>
          </a:p>
          <a:p>
            <a:pPr algn="just"/>
            <a:r>
              <a:rPr lang="en-US" sz="2400" dirty="0"/>
              <a:t>Your e-mail address will only be recorded if you choose to send a message. It will only be used for the purpose for which you have provided it and will not be added to a mailing list. Your e-mail address will not be used for any other purpose, and will not be disclosed without your consent.</a:t>
            </a:r>
          </a:p>
          <a:p>
            <a:endParaRPr lang="en-US" dirty="0"/>
          </a:p>
        </p:txBody>
      </p:sp>
    </p:spTree>
    <p:extLst>
      <p:ext uri="{BB962C8B-B14F-4D97-AF65-F5344CB8AC3E}">
        <p14:creationId xmlns:p14="http://schemas.microsoft.com/office/powerpoint/2010/main" val="883825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5" name="Rectangle 4"/>
          <p:cNvSpPr/>
          <p:nvPr/>
        </p:nvSpPr>
        <p:spPr>
          <a:xfrm>
            <a:off x="0" y="1190243"/>
            <a:ext cx="12017877" cy="3139321"/>
          </a:xfrm>
          <a:prstGeom prst="rect">
            <a:avLst/>
          </a:prstGeom>
        </p:spPr>
        <p:txBody>
          <a:bodyPr wrap="square">
            <a:spAutoFit/>
          </a:bodyPr>
          <a:lstStyle/>
          <a:p>
            <a:pPr algn="just"/>
            <a:r>
              <a:rPr lang="en-US" dirty="0" smtClean="0"/>
              <a:t>5. Collection </a:t>
            </a:r>
            <a:r>
              <a:rPr lang="en-US" dirty="0"/>
              <a:t>of Personal Information</a:t>
            </a:r>
          </a:p>
          <a:p>
            <a:pPr algn="just"/>
            <a:r>
              <a:rPr lang="en-US" dirty="0"/>
              <a:t>If you are asked for any other Personal Information you will be informed how it will be used if you choose to give it. If at any time you believe the principles referred to in this privacy statement have not been followed, or have any other comments on these principles, please notify the Web Information Manager by sending email to </a:t>
            </a:r>
            <a:r>
              <a:rPr lang="en-US" dirty="0" err="1"/>
              <a:t>webadmin</a:t>
            </a:r>
            <a:r>
              <a:rPr lang="en-US" dirty="0"/>
              <a:t>[-]</a:t>
            </a:r>
            <a:r>
              <a:rPr lang="en-US" dirty="0" err="1"/>
              <a:t>uidai</a:t>
            </a:r>
            <a:r>
              <a:rPr lang="en-US" dirty="0"/>
              <a:t>[@]</a:t>
            </a:r>
            <a:r>
              <a:rPr lang="en-US" dirty="0" err="1"/>
              <a:t>nic</a:t>
            </a:r>
            <a:r>
              <a:rPr lang="en-US" dirty="0"/>
              <a:t>[.]in.</a:t>
            </a:r>
          </a:p>
          <a:p>
            <a:pPr algn="just"/>
            <a:endParaRPr lang="en-US" dirty="0"/>
          </a:p>
          <a:p>
            <a:pPr algn="just"/>
            <a:r>
              <a:rPr lang="en-US" dirty="0"/>
              <a:t>Note: The use of the term "Personal Information" in this privacy statement refers to any information from which your identity is apparent or can be reasonably ascertained.</a:t>
            </a:r>
          </a:p>
          <a:p>
            <a:pPr algn="just"/>
            <a:endParaRPr lang="en-US" dirty="0"/>
          </a:p>
          <a:p>
            <a:pPr algn="just"/>
            <a:r>
              <a:rPr lang="en-US" dirty="0" smtClean="0"/>
              <a:t>6. Reasonable </a:t>
            </a:r>
            <a:r>
              <a:rPr lang="en-US" dirty="0"/>
              <a:t>Security Practices</a:t>
            </a:r>
          </a:p>
          <a:p>
            <a:pPr algn="just"/>
            <a:r>
              <a:rPr lang="en-US" dirty="0"/>
              <a:t>Reasonable security measures such as administrative, technical, operational and physical controls have been implemented to ensure the security of personal information, if collected.</a:t>
            </a:r>
          </a:p>
        </p:txBody>
      </p:sp>
    </p:spTree>
    <p:extLst>
      <p:ext uri="{BB962C8B-B14F-4D97-AF65-F5344CB8AC3E}">
        <p14:creationId xmlns:p14="http://schemas.microsoft.com/office/powerpoint/2010/main" val="224783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1353800" cy="1078709"/>
          </a:xfrm>
        </p:spPr>
        <p:txBody>
          <a:bodyPr>
            <a:normAutofit/>
          </a:bodyPr>
          <a:lstStyle/>
          <a:p>
            <a:r>
              <a:rPr lang="en-US" sz="3600" b="1" dirty="0" smtClean="0"/>
              <a:t>Considerations: </a:t>
            </a:r>
            <a:r>
              <a:rPr lang="en-US" sz="3600" b="1" dirty="0" err="1" smtClean="0"/>
              <a:t>IoT</a:t>
            </a:r>
            <a:r>
              <a:rPr lang="en-US" sz="3600" b="1" dirty="0" smtClean="0"/>
              <a:t> Privacy Background (CO-5)</a:t>
            </a:r>
            <a:endParaRPr lang="en-US" sz="36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5" name="Rectangle 4"/>
          <p:cNvSpPr/>
          <p:nvPr/>
        </p:nvSpPr>
        <p:spPr>
          <a:xfrm>
            <a:off x="0" y="1186382"/>
            <a:ext cx="12031534" cy="923330"/>
          </a:xfrm>
          <a:prstGeom prst="rect">
            <a:avLst/>
          </a:prstGeom>
        </p:spPr>
        <p:txBody>
          <a:bodyPr wrap="square">
            <a:spAutoFit/>
          </a:bodyPr>
          <a:lstStyle/>
          <a:p>
            <a:pPr algn="just"/>
            <a:r>
              <a:rPr lang="en-US" dirty="0" err="1"/>
              <a:t>IoT</a:t>
            </a:r>
            <a:r>
              <a:rPr lang="en-US" dirty="0"/>
              <a:t> privacy refers to the issue where the manufacturer of the device has the ability to monitor and to use the data that they get from these devices. As the user connects more and more devices to the system, it increases the threat surface of the system. The ability to limit privacy is necessary to establish trust with an </a:t>
            </a:r>
            <a:r>
              <a:rPr lang="en-US" dirty="0" err="1"/>
              <a:t>IoT</a:t>
            </a:r>
            <a:r>
              <a:rPr lang="en-US" dirty="0"/>
              <a:t> system device.</a:t>
            </a:r>
          </a:p>
        </p:txBody>
      </p:sp>
      <p:sp>
        <p:nvSpPr>
          <p:cNvPr id="6" name="Rectangle 5"/>
          <p:cNvSpPr/>
          <p:nvPr/>
        </p:nvSpPr>
        <p:spPr>
          <a:xfrm>
            <a:off x="-1" y="2184729"/>
            <a:ext cx="11772057" cy="3970318"/>
          </a:xfrm>
          <a:prstGeom prst="rect">
            <a:avLst/>
          </a:prstGeom>
        </p:spPr>
        <p:txBody>
          <a:bodyPr wrap="square">
            <a:spAutoFit/>
          </a:bodyPr>
          <a:lstStyle/>
          <a:p>
            <a:r>
              <a:rPr lang="en-US" b="1" dirty="0"/>
              <a:t>Is the Internet of Things Secure</a:t>
            </a:r>
            <a:r>
              <a:rPr lang="en-US" b="1" dirty="0" smtClean="0"/>
              <a:t>?</a:t>
            </a:r>
          </a:p>
          <a:p>
            <a:endParaRPr lang="en-US" dirty="0"/>
          </a:p>
          <a:p>
            <a:pPr algn="just"/>
            <a:r>
              <a:rPr lang="en-US" dirty="0"/>
              <a:t>In a world where we already face numerous security and privacy risks, </a:t>
            </a:r>
            <a:r>
              <a:rPr lang="en-US" dirty="0" err="1"/>
              <a:t>IoT</a:t>
            </a:r>
            <a:r>
              <a:rPr lang="en-US" dirty="0"/>
              <a:t> creates even more exposure. </a:t>
            </a:r>
          </a:p>
          <a:p>
            <a:pPr algn="just"/>
            <a:endParaRPr lang="en-US" dirty="0"/>
          </a:p>
          <a:p>
            <a:pPr algn="just"/>
            <a:r>
              <a:rPr lang="en-US" dirty="0"/>
              <a:t>Most privacy issues related to the Internet of Things come from the internet-connected devices we use every day. And whenever these devices connect, they deliver an amazing amount of sensitive information to third parties.</a:t>
            </a:r>
          </a:p>
          <a:p>
            <a:pPr algn="just"/>
            <a:endParaRPr lang="en-US" dirty="0"/>
          </a:p>
          <a:p>
            <a:pPr algn="just"/>
            <a:r>
              <a:rPr lang="en-US" dirty="0"/>
              <a:t>And more often than not, these transfers aren’t secure or obvious to the user.</a:t>
            </a:r>
          </a:p>
          <a:p>
            <a:pPr algn="just"/>
            <a:endParaRPr lang="en-US" dirty="0"/>
          </a:p>
          <a:p>
            <a:pPr algn="just"/>
            <a:r>
              <a:rPr lang="en-US" dirty="0"/>
              <a:t>With more businesses and individuals connecting critical devices and systems, Internet of Things privacy is a bigger issue than ever.</a:t>
            </a:r>
          </a:p>
          <a:p>
            <a:pPr algn="just"/>
            <a:endParaRPr lang="en-US" dirty="0"/>
          </a:p>
          <a:p>
            <a:pPr algn="just"/>
            <a:r>
              <a:rPr lang="en-US" dirty="0"/>
              <a:t>And while sending data isn’t always risky, collecting and analyzing info from multiple locations can often reveal sensitive information.</a:t>
            </a:r>
          </a:p>
        </p:txBody>
      </p:sp>
    </p:spTree>
    <p:extLst>
      <p:ext uri="{BB962C8B-B14F-4D97-AF65-F5344CB8AC3E}">
        <p14:creationId xmlns:p14="http://schemas.microsoft.com/office/powerpoint/2010/main" val="375061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2</a:t>
            </a:r>
            <a:br>
              <a:rPr lang="en-US" sz="6000" b="1" dirty="0" smtClean="0"/>
            </a:br>
            <a:r>
              <a:rPr lang="en-US" sz="6000" b="1" dirty="0" smtClean="0"/>
              <a:t>CHAPTER 4</a:t>
            </a:r>
            <a:br>
              <a:rPr lang="en-US" sz="6000" b="1" dirty="0" smtClean="0"/>
            </a:br>
            <a:r>
              <a:rPr lang="en-US" sz="6000" b="1" dirty="0" smtClean="0"/>
              <a:t>Issues raised by Internet of Things</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5" name="Picture 4"/>
          <p:cNvPicPr>
            <a:picLocks noChangeAspect="1"/>
          </p:cNvPicPr>
          <p:nvPr/>
        </p:nvPicPr>
        <p:blipFill>
          <a:blip r:embed="rId2"/>
          <a:stretch>
            <a:fillRect/>
          </a:stretch>
        </p:blipFill>
        <p:spPr>
          <a:xfrm>
            <a:off x="751117" y="0"/>
            <a:ext cx="10187883" cy="6858000"/>
          </a:xfrm>
          <a:prstGeom prst="rect">
            <a:avLst/>
          </a:prstGeom>
        </p:spPr>
      </p:pic>
    </p:spTree>
    <p:extLst>
      <p:ext uri="{BB962C8B-B14F-4D97-AF65-F5344CB8AC3E}">
        <p14:creationId xmlns:p14="http://schemas.microsoft.com/office/powerpoint/2010/main" val="2283478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sp>
        <p:nvSpPr>
          <p:cNvPr id="5" name="Rectangle 4"/>
          <p:cNvSpPr/>
          <p:nvPr/>
        </p:nvSpPr>
        <p:spPr>
          <a:xfrm>
            <a:off x="833057" y="191164"/>
            <a:ext cx="11157507" cy="461665"/>
          </a:xfrm>
          <a:prstGeom prst="rect">
            <a:avLst/>
          </a:prstGeom>
        </p:spPr>
        <p:txBody>
          <a:bodyPr wrap="square">
            <a:spAutoFit/>
          </a:bodyPr>
          <a:lstStyle/>
          <a:p>
            <a:r>
              <a:rPr lang="en-US" sz="2400" b="1" dirty="0"/>
              <a:t>What are Two Privacy Issues Regarding the Internet of Things</a:t>
            </a:r>
            <a:r>
              <a:rPr lang="en-US" sz="2400" b="1" dirty="0" smtClean="0"/>
              <a:t>? (CO-5)</a:t>
            </a:r>
            <a:endParaRPr lang="en-US" sz="2400" b="1" dirty="0"/>
          </a:p>
        </p:txBody>
      </p:sp>
      <p:sp>
        <p:nvSpPr>
          <p:cNvPr id="8" name="Rectangle 7"/>
          <p:cNvSpPr/>
          <p:nvPr/>
        </p:nvSpPr>
        <p:spPr>
          <a:xfrm>
            <a:off x="78526" y="1168772"/>
            <a:ext cx="11980321" cy="4401205"/>
          </a:xfrm>
          <a:prstGeom prst="rect">
            <a:avLst/>
          </a:prstGeom>
        </p:spPr>
        <p:txBody>
          <a:bodyPr wrap="square">
            <a:spAutoFit/>
          </a:bodyPr>
          <a:lstStyle/>
          <a:p>
            <a:pPr algn="just"/>
            <a:r>
              <a:rPr lang="en-US" sz="2000" dirty="0"/>
              <a:t>1. Data Overload</a:t>
            </a:r>
          </a:p>
          <a:p>
            <a:pPr algn="just"/>
            <a:r>
              <a:rPr lang="en-US" sz="2000" dirty="0"/>
              <a:t>The amount of data </a:t>
            </a:r>
            <a:r>
              <a:rPr lang="en-US" sz="2000" dirty="0" err="1"/>
              <a:t>IoT</a:t>
            </a:r>
            <a:r>
              <a:rPr lang="en-US" sz="2000" dirty="0"/>
              <a:t> devices generate is staggering. Studies show that 10,000 households can create 150 million distinct data points every day. This risks not only your own information but details about your family, daily habits, changes in routine and more.</a:t>
            </a:r>
          </a:p>
          <a:p>
            <a:pPr algn="just"/>
            <a:endParaRPr lang="en-US" sz="2000" dirty="0"/>
          </a:p>
          <a:p>
            <a:pPr algn="just"/>
            <a:r>
              <a:rPr lang="en-US" sz="2000" dirty="0" smtClean="0"/>
              <a:t>2</a:t>
            </a:r>
            <a:r>
              <a:rPr lang="en-US" sz="2000" dirty="0"/>
              <a:t>. Spying</a:t>
            </a:r>
          </a:p>
          <a:p>
            <a:pPr algn="just"/>
            <a:r>
              <a:rPr lang="en-US" sz="2000" dirty="0"/>
              <a:t>The more internet-enabled devices we use, the more open we are to online threats. When these devices are connected, an attack on any one of them opens the door to all of them, providing access to all kinds of personal information.</a:t>
            </a:r>
          </a:p>
          <a:p>
            <a:pPr algn="just"/>
            <a:endParaRPr lang="en-US" sz="2000" dirty="0"/>
          </a:p>
          <a:p>
            <a:pPr algn="just"/>
            <a:r>
              <a:rPr lang="en-US" sz="2000" dirty="0"/>
              <a:t>For example, say you want to keep an eye on your devices. In that case, all the Internet-enabled devices that make communication easy should be accounted for. This includes all sensors, light bulbs, video cameras, Wi-Fi routers, and more. Attackers could exploit weaknesses and password recovery processes to gain access to your system.</a:t>
            </a:r>
          </a:p>
        </p:txBody>
      </p:sp>
    </p:spTree>
    <p:extLst>
      <p:ext uri="{BB962C8B-B14F-4D97-AF65-F5344CB8AC3E}">
        <p14:creationId xmlns:p14="http://schemas.microsoft.com/office/powerpoint/2010/main" val="3697523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5" name="Picture 4"/>
          <p:cNvPicPr>
            <a:picLocks noChangeAspect="1"/>
          </p:cNvPicPr>
          <p:nvPr/>
        </p:nvPicPr>
        <p:blipFill rotWithShape="1">
          <a:blip r:embed="rId2"/>
          <a:srcRect b="4130"/>
          <a:stretch/>
        </p:blipFill>
        <p:spPr>
          <a:xfrm>
            <a:off x="846714" y="381000"/>
            <a:ext cx="10939000" cy="6063950"/>
          </a:xfrm>
          <a:prstGeom prst="rect">
            <a:avLst/>
          </a:prstGeom>
        </p:spPr>
      </p:pic>
    </p:spTree>
    <p:extLst>
      <p:ext uri="{BB962C8B-B14F-4D97-AF65-F5344CB8AC3E}">
        <p14:creationId xmlns:p14="http://schemas.microsoft.com/office/powerpoint/2010/main" val="2208779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pic>
        <p:nvPicPr>
          <p:cNvPr id="5" name="Picture 4"/>
          <p:cNvPicPr>
            <a:picLocks noChangeAspect="1"/>
          </p:cNvPicPr>
          <p:nvPr/>
        </p:nvPicPr>
        <p:blipFill>
          <a:blip r:embed="rId2"/>
          <a:stretch>
            <a:fillRect/>
          </a:stretch>
        </p:blipFill>
        <p:spPr>
          <a:xfrm>
            <a:off x="204850" y="1256218"/>
            <a:ext cx="11580863" cy="5161423"/>
          </a:xfrm>
          <a:prstGeom prst="rect">
            <a:avLst/>
          </a:prstGeom>
        </p:spPr>
      </p:pic>
    </p:spTree>
    <p:extLst>
      <p:ext uri="{BB962C8B-B14F-4D97-AF65-F5344CB8AC3E}">
        <p14:creationId xmlns:p14="http://schemas.microsoft.com/office/powerpoint/2010/main" val="1926706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307"/>
            <a:ext cx="10515600" cy="658967"/>
          </a:xfrm>
        </p:spPr>
        <p:txBody>
          <a:bodyPr>
            <a:noAutofit/>
          </a:bodyPr>
          <a:lstStyle/>
          <a:p>
            <a:r>
              <a:rPr lang="en-US" b="1" dirty="0" smtClean="0"/>
              <a:t>Unique Privacy Aspects of </a:t>
            </a:r>
            <a:r>
              <a:rPr lang="en-US" b="1" dirty="0" err="1" smtClean="0"/>
              <a:t>IoT</a:t>
            </a:r>
            <a:r>
              <a:rPr lang="en-US" b="1" dirty="0" smtClean="0"/>
              <a:t> (CO-5)</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pic>
        <p:nvPicPr>
          <p:cNvPr id="6" name="Picture 5"/>
          <p:cNvPicPr>
            <a:picLocks noChangeAspect="1"/>
          </p:cNvPicPr>
          <p:nvPr/>
        </p:nvPicPr>
        <p:blipFill rotWithShape="1">
          <a:blip r:embed="rId2"/>
          <a:srcRect t="-11042" b="11042"/>
          <a:stretch/>
        </p:blipFill>
        <p:spPr>
          <a:xfrm>
            <a:off x="942309" y="1019539"/>
            <a:ext cx="10706837" cy="5206938"/>
          </a:xfrm>
          <a:prstGeom prst="rect">
            <a:avLst/>
          </a:prstGeom>
        </p:spPr>
      </p:pic>
    </p:spTree>
    <p:extLst>
      <p:ext uri="{BB962C8B-B14F-4D97-AF65-F5344CB8AC3E}">
        <p14:creationId xmlns:p14="http://schemas.microsoft.com/office/powerpoint/2010/main" val="415894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sp>
        <p:nvSpPr>
          <p:cNvPr id="5" name="Rectangle 4"/>
          <p:cNvSpPr/>
          <p:nvPr/>
        </p:nvSpPr>
        <p:spPr>
          <a:xfrm>
            <a:off x="737461" y="698569"/>
            <a:ext cx="11321386" cy="4555093"/>
          </a:xfrm>
          <a:prstGeom prst="rect">
            <a:avLst/>
          </a:prstGeom>
        </p:spPr>
        <p:txBody>
          <a:bodyPr wrap="square">
            <a:spAutoFit/>
          </a:bodyPr>
          <a:lstStyle/>
          <a:p>
            <a:r>
              <a:rPr lang="en-US" sz="3200" b="1" dirty="0"/>
              <a:t>Privacy Concerns in </a:t>
            </a:r>
            <a:r>
              <a:rPr lang="en-US" sz="3200" b="1" dirty="0" err="1" smtClean="0"/>
              <a:t>IoT</a:t>
            </a:r>
            <a:endParaRPr lang="en-US" sz="3200" b="1" dirty="0" smtClean="0"/>
          </a:p>
          <a:p>
            <a:endParaRPr lang="en-US" sz="2400" dirty="0"/>
          </a:p>
          <a:p>
            <a:pPr algn="just"/>
            <a:r>
              <a:rPr lang="en-US" sz="2400" dirty="0"/>
              <a:t>While the challenges to security are quite prevalent in </a:t>
            </a:r>
            <a:r>
              <a:rPr lang="en-US" sz="2400" dirty="0" err="1"/>
              <a:t>IoT</a:t>
            </a:r>
            <a:r>
              <a:rPr lang="en-US" sz="2400" dirty="0"/>
              <a:t>, the concerns of privacy are also another critical factor. Many people also want to find out ‘What are the privacy concerns in </a:t>
            </a:r>
            <a:r>
              <a:rPr lang="en-US" sz="2400" dirty="0" err="1"/>
              <a:t>IoT</a:t>
            </a:r>
            <a:r>
              <a:rPr lang="en-US" sz="2400" dirty="0"/>
              <a:t>?’ and the answers could help in improving </a:t>
            </a:r>
            <a:r>
              <a:rPr lang="en-US" sz="2400" dirty="0" err="1"/>
              <a:t>IoT</a:t>
            </a:r>
            <a:r>
              <a:rPr lang="en-US" sz="2400" dirty="0"/>
              <a:t> for large-scale adoption. Let us take a look at some of the common privacy concerns in </a:t>
            </a:r>
            <a:r>
              <a:rPr lang="en-US" sz="2400" dirty="0" err="1"/>
              <a:t>IoT</a:t>
            </a:r>
            <a:r>
              <a:rPr lang="en-US" sz="2400" dirty="0"/>
              <a:t> which you can find today.   </a:t>
            </a:r>
          </a:p>
          <a:p>
            <a:endParaRPr lang="en-US" sz="2400" dirty="0"/>
          </a:p>
          <a:p>
            <a:r>
              <a:rPr lang="en-US" sz="2400" dirty="0" smtClean="0"/>
              <a:t>1. Abundance </a:t>
            </a:r>
            <a:r>
              <a:rPr lang="en-US" sz="2400" dirty="0"/>
              <a:t>of </a:t>
            </a:r>
            <a:r>
              <a:rPr lang="en-US" sz="2400" dirty="0" smtClean="0"/>
              <a:t>Data</a:t>
            </a:r>
            <a:endParaRPr lang="en-US" sz="2400" dirty="0"/>
          </a:p>
          <a:p>
            <a:r>
              <a:rPr lang="en-US" sz="2400" dirty="0" smtClean="0"/>
              <a:t>2. Eavesdropping</a:t>
            </a:r>
            <a:endParaRPr lang="en-US" sz="2400" dirty="0"/>
          </a:p>
          <a:p>
            <a:r>
              <a:rPr lang="en-US" sz="2400" dirty="0" smtClean="0"/>
              <a:t>3. Unwanted </a:t>
            </a:r>
            <a:r>
              <a:rPr lang="en-US" sz="2400" dirty="0"/>
              <a:t>Public Exposure</a:t>
            </a:r>
          </a:p>
          <a:p>
            <a:endParaRPr lang="en-US" dirty="0"/>
          </a:p>
        </p:txBody>
      </p:sp>
    </p:spTree>
    <p:extLst>
      <p:ext uri="{BB962C8B-B14F-4D97-AF65-F5344CB8AC3E}">
        <p14:creationId xmlns:p14="http://schemas.microsoft.com/office/powerpoint/2010/main" val="77242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36</a:t>
            </a:fld>
            <a:endParaRPr lang="en-US"/>
          </a:p>
        </p:txBody>
      </p:sp>
      <p:pic>
        <p:nvPicPr>
          <p:cNvPr id="5" name="Picture 4"/>
          <p:cNvPicPr>
            <a:picLocks noChangeAspect="1"/>
          </p:cNvPicPr>
          <p:nvPr/>
        </p:nvPicPr>
        <p:blipFill>
          <a:blip r:embed="rId2"/>
          <a:stretch>
            <a:fillRect/>
          </a:stretch>
        </p:blipFill>
        <p:spPr>
          <a:xfrm>
            <a:off x="0" y="1146984"/>
            <a:ext cx="11744744" cy="5284312"/>
          </a:xfrm>
          <a:prstGeom prst="rect">
            <a:avLst/>
          </a:prstGeom>
        </p:spPr>
      </p:pic>
    </p:spTree>
    <p:extLst>
      <p:ext uri="{BB962C8B-B14F-4D97-AF65-F5344CB8AC3E}">
        <p14:creationId xmlns:p14="http://schemas.microsoft.com/office/powerpoint/2010/main" val="38955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37</a:t>
            </a:fld>
            <a:endParaRPr lang="en-US"/>
          </a:p>
        </p:txBody>
      </p:sp>
      <p:pic>
        <p:nvPicPr>
          <p:cNvPr id="5" name="Picture 4"/>
          <p:cNvPicPr>
            <a:picLocks noChangeAspect="1"/>
          </p:cNvPicPr>
          <p:nvPr/>
        </p:nvPicPr>
        <p:blipFill>
          <a:blip r:embed="rId2"/>
          <a:stretch>
            <a:fillRect/>
          </a:stretch>
        </p:blipFill>
        <p:spPr>
          <a:xfrm>
            <a:off x="764774" y="327709"/>
            <a:ext cx="10679523" cy="5912422"/>
          </a:xfrm>
          <a:prstGeom prst="rect">
            <a:avLst/>
          </a:prstGeom>
        </p:spPr>
      </p:pic>
    </p:spTree>
    <p:extLst>
      <p:ext uri="{BB962C8B-B14F-4D97-AF65-F5344CB8AC3E}">
        <p14:creationId xmlns:p14="http://schemas.microsoft.com/office/powerpoint/2010/main" val="2346794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38</a:t>
            </a:fld>
            <a:endParaRPr lang="en-US"/>
          </a:p>
        </p:txBody>
      </p:sp>
      <p:pic>
        <p:nvPicPr>
          <p:cNvPr id="5" name="Picture 4"/>
          <p:cNvPicPr>
            <a:picLocks noChangeAspect="1"/>
          </p:cNvPicPr>
          <p:nvPr/>
        </p:nvPicPr>
        <p:blipFill>
          <a:blip r:embed="rId2"/>
          <a:stretch>
            <a:fillRect/>
          </a:stretch>
        </p:blipFill>
        <p:spPr>
          <a:xfrm>
            <a:off x="887683" y="232127"/>
            <a:ext cx="10843403" cy="6158205"/>
          </a:xfrm>
          <a:prstGeom prst="rect">
            <a:avLst/>
          </a:prstGeom>
        </p:spPr>
      </p:pic>
    </p:spTree>
    <p:extLst>
      <p:ext uri="{BB962C8B-B14F-4D97-AF65-F5344CB8AC3E}">
        <p14:creationId xmlns:p14="http://schemas.microsoft.com/office/powerpoint/2010/main" val="915977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pic>
        <p:nvPicPr>
          <p:cNvPr id="5" name="Picture 4"/>
          <p:cNvPicPr>
            <a:picLocks noChangeAspect="1"/>
          </p:cNvPicPr>
          <p:nvPr/>
        </p:nvPicPr>
        <p:blipFill>
          <a:blip r:embed="rId2"/>
          <a:stretch>
            <a:fillRect/>
          </a:stretch>
        </p:blipFill>
        <p:spPr>
          <a:xfrm>
            <a:off x="1065221" y="304800"/>
            <a:ext cx="10010346" cy="6003604"/>
          </a:xfrm>
          <a:prstGeom prst="rect">
            <a:avLst/>
          </a:prstGeom>
        </p:spPr>
      </p:pic>
    </p:spTree>
    <p:extLst>
      <p:ext uri="{BB962C8B-B14F-4D97-AF65-F5344CB8AC3E}">
        <p14:creationId xmlns:p14="http://schemas.microsoft.com/office/powerpoint/2010/main" val="9318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fontScale="92500" lnSpcReduction="20000"/>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Security Issues</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The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Security Challenge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A Spectrum of Security Considerations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Unique Security Challenges of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Devices and Privacy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Considerations: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Privacy Background  </a:t>
            </a:r>
          </a:p>
          <a:p>
            <a:pPr marL="285750" indent="-285750" algn="just">
              <a:buFont typeface="Arial" panose="020B0604020202020204" pitchFamily="34" charset="0"/>
              <a:buChar char="•"/>
            </a:pPr>
            <a:r>
              <a:rPr lang="en-US" sz="2400" dirty="0"/>
              <a:t>Unique Privacy Aspects of Internet of </a:t>
            </a:r>
            <a:r>
              <a:rPr lang="en-US" sz="2400" dirty="0" smtClean="0"/>
              <a:t>Things</a:t>
            </a:r>
          </a:p>
          <a:p>
            <a:pPr marL="285750" indent="-285750" algn="just">
              <a:buFont typeface="Arial" panose="020B0604020202020204" pitchFamily="34" charset="0"/>
              <a:buChar char="•"/>
            </a:pPr>
            <a:r>
              <a:rPr lang="en-US" sz="2400" dirty="0" smtClean="0"/>
              <a:t>Interoperability</a:t>
            </a:r>
            <a:r>
              <a:rPr lang="en-US" sz="2400" dirty="0"/>
              <a:t>	</a:t>
            </a:r>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307"/>
            <a:ext cx="10515600" cy="658967"/>
          </a:xfrm>
        </p:spPr>
        <p:txBody>
          <a:bodyPr>
            <a:noAutofit/>
          </a:bodyPr>
          <a:lstStyle/>
          <a:p>
            <a:r>
              <a:rPr lang="en-US" b="1" dirty="0" smtClean="0"/>
              <a:t>INTEROPERABILITY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40</a:t>
            </a:fld>
            <a:endParaRPr lang="en-US"/>
          </a:p>
        </p:txBody>
      </p:sp>
      <p:sp>
        <p:nvSpPr>
          <p:cNvPr id="3" name="Rectangle 2"/>
          <p:cNvSpPr/>
          <p:nvPr/>
        </p:nvSpPr>
        <p:spPr>
          <a:xfrm>
            <a:off x="1" y="1199945"/>
            <a:ext cx="11744744" cy="5509199"/>
          </a:xfrm>
          <a:prstGeom prst="rect">
            <a:avLst/>
          </a:prstGeom>
        </p:spPr>
        <p:txBody>
          <a:bodyPr wrap="square">
            <a:spAutoFit/>
          </a:bodyPr>
          <a:lstStyle/>
          <a:p>
            <a:pPr algn="just"/>
            <a:r>
              <a:rPr lang="en-US" sz="2200" dirty="0"/>
              <a:t>The urgency in the requirement for interoperability and interoperable solutions in </a:t>
            </a:r>
            <a:r>
              <a:rPr lang="en-US" sz="2200" dirty="0" err="1"/>
              <a:t>IoT</a:t>
            </a:r>
            <a:r>
              <a:rPr lang="en-US" sz="2200" dirty="0"/>
              <a:t> arose mainly due to the following reasons:</a:t>
            </a:r>
          </a:p>
          <a:p>
            <a:pPr algn="just"/>
            <a:endParaRPr lang="en-US" sz="2200" dirty="0"/>
          </a:p>
          <a:p>
            <a:pPr marL="400050" indent="-400050" algn="just">
              <a:buAutoNum type="romanLcParenBoth"/>
            </a:pPr>
            <a:r>
              <a:rPr lang="en-US" sz="2200" dirty="0" smtClean="0"/>
              <a:t>Large</a:t>
            </a:r>
            <a:r>
              <a:rPr lang="en-US" sz="2200" dirty="0"/>
              <a:t>-scale Cooperation: There is a need for cooperation and coordination among the huge number of </a:t>
            </a:r>
            <a:r>
              <a:rPr lang="en-US" sz="2200" dirty="0" err="1"/>
              <a:t>IoT</a:t>
            </a:r>
            <a:r>
              <a:rPr lang="en-US" sz="2200" dirty="0"/>
              <a:t> devices, systems, standards, and platforms; this is a long-standing </a:t>
            </a:r>
            <a:r>
              <a:rPr lang="en-US" sz="2200" dirty="0" smtClean="0"/>
              <a:t>problem</a:t>
            </a:r>
          </a:p>
          <a:p>
            <a:pPr algn="just"/>
            <a:endParaRPr lang="en-US" sz="2200" dirty="0"/>
          </a:p>
          <a:p>
            <a:pPr algn="just"/>
            <a:r>
              <a:rPr lang="en-US" sz="2200" dirty="0"/>
              <a:t>(ii) Global Heterogeneity: The network of devices within and outside the purview of gateways and their subnets are quite large considering the spread of </a:t>
            </a:r>
            <a:r>
              <a:rPr lang="en-US" sz="2200" dirty="0" err="1"/>
              <a:t>IoT</a:t>
            </a:r>
            <a:r>
              <a:rPr lang="en-US" sz="2200" dirty="0"/>
              <a:t> and the applications it is being adapted to daily. </a:t>
            </a:r>
            <a:endParaRPr lang="en-US" sz="2200" dirty="0" smtClean="0"/>
          </a:p>
          <a:p>
            <a:pPr algn="just"/>
            <a:endParaRPr lang="en-US" sz="2200" dirty="0"/>
          </a:p>
          <a:p>
            <a:pPr algn="just"/>
            <a:r>
              <a:rPr lang="en-US" sz="2200" dirty="0" smtClean="0"/>
              <a:t>(</a:t>
            </a:r>
            <a:r>
              <a:rPr lang="en-US" sz="2200" dirty="0"/>
              <a:t>iii) Unknown </a:t>
            </a:r>
            <a:r>
              <a:rPr lang="en-US" sz="2200" dirty="0" err="1"/>
              <a:t>IoT</a:t>
            </a:r>
            <a:r>
              <a:rPr lang="en-US" sz="2200" dirty="0"/>
              <a:t> Device Configuration: Device heterogeneity is often accompanied by further heterogeneity in device configurations. </a:t>
            </a:r>
            <a:endParaRPr lang="en-US" sz="2200" dirty="0" smtClean="0"/>
          </a:p>
          <a:p>
            <a:pPr algn="just"/>
            <a:endParaRPr lang="en-US" sz="2200" dirty="0"/>
          </a:p>
          <a:p>
            <a:pPr algn="just"/>
            <a:r>
              <a:rPr lang="en-US" sz="2200" dirty="0"/>
              <a:t>(iv) Semantic Conflicts: The variations in processing logic and the way data is handled by the numerous sensors and devices making up a typical </a:t>
            </a:r>
            <a:r>
              <a:rPr lang="en-US" sz="2200" dirty="0" err="1"/>
              <a:t>IoT</a:t>
            </a:r>
            <a:r>
              <a:rPr lang="en-US" sz="2200" dirty="0"/>
              <a:t> implementation, makes it impossible for rapid and robust deployment. </a:t>
            </a:r>
          </a:p>
        </p:txBody>
      </p:sp>
    </p:spTree>
    <p:extLst>
      <p:ext uri="{BB962C8B-B14F-4D97-AF65-F5344CB8AC3E}">
        <p14:creationId xmlns:p14="http://schemas.microsoft.com/office/powerpoint/2010/main" val="249346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sp>
        <p:nvSpPr>
          <p:cNvPr id="5" name="Rectangle 4"/>
          <p:cNvSpPr/>
          <p:nvPr/>
        </p:nvSpPr>
        <p:spPr>
          <a:xfrm>
            <a:off x="0" y="1174292"/>
            <a:ext cx="12045190" cy="4154983"/>
          </a:xfrm>
          <a:prstGeom prst="rect">
            <a:avLst/>
          </a:prstGeom>
        </p:spPr>
        <p:txBody>
          <a:bodyPr wrap="square">
            <a:spAutoFit/>
          </a:bodyPr>
          <a:lstStyle/>
          <a:p>
            <a:pPr algn="just"/>
            <a:r>
              <a:rPr lang="en-US" sz="2400" dirty="0"/>
              <a:t>Internet of Things (</a:t>
            </a:r>
            <a:r>
              <a:rPr lang="en-US" sz="2400" dirty="0" err="1"/>
              <a:t>IoT</a:t>
            </a:r>
            <a:r>
              <a:rPr lang="en-US" sz="2400" dirty="0"/>
              <a:t>) is an ever-growing network of physical devices embedded with sensors, </a:t>
            </a:r>
            <a:r>
              <a:rPr lang="en-US" sz="2400" dirty="0" smtClean="0"/>
              <a:t>actuators and </a:t>
            </a:r>
            <a:r>
              <a:rPr lang="en-US" sz="2400" dirty="0"/>
              <a:t>wire-less connectivity to communicate and share their </a:t>
            </a:r>
            <a:r>
              <a:rPr lang="en-US" sz="2400" dirty="0" smtClean="0"/>
              <a:t>information among </a:t>
            </a:r>
            <a:r>
              <a:rPr lang="en-US" sz="2400" dirty="0"/>
              <a:t>themselves. The application of </a:t>
            </a:r>
            <a:r>
              <a:rPr lang="en-US" sz="2400" dirty="0" err="1"/>
              <a:t>IoT</a:t>
            </a:r>
            <a:r>
              <a:rPr lang="en-US" sz="2400" dirty="0"/>
              <a:t> is in diverse areas such as agriculture, poultry and farming, smart city, and health care, where a sensor node must support heterogeneous sensors/actuators, and varying types of wireless connectivity. Interoperability is the ability of two or more devices, systems, platforms or networks to work in </a:t>
            </a:r>
            <a:r>
              <a:rPr lang="en-US" sz="2400" dirty="0" smtClean="0"/>
              <a:t>conjunction. </a:t>
            </a:r>
            <a:r>
              <a:rPr lang="en-US" sz="2400" dirty="0"/>
              <a:t>Interoperability enables communication between heterogeneous devices or system in order to achieve a common goal. However, the current devices and systems are fragmented with respect to the communication technologies, protocols, and data formats. This diversity makes it difficult for devices and systems in the </a:t>
            </a:r>
            <a:r>
              <a:rPr lang="en-US" sz="2400" dirty="0" err="1"/>
              <a:t>IoT</a:t>
            </a:r>
            <a:r>
              <a:rPr lang="en-US" sz="2400" dirty="0"/>
              <a:t> network to communicate and share their data with one another. The utility of </a:t>
            </a:r>
            <a:r>
              <a:rPr lang="en-US" sz="2400" dirty="0" err="1"/>
              <a:t>IoT</a:t>
            </a:r>
            <a:r>
              <a:rPr lang="en-US" sz="2400" dirty="0"/>
              <a:t> network is limited by the lack of interoperability.</a:t>
            </a:r>
          </a:p>
        </p:txBody>
      </p:sp>
    </p:spTree>
    <p:extLst>
      <p:ext uri="{BB962C8B-B14F-4D97-AF65-F5344CB8AC3E}">
        <p14:creationId xmlns:p14="http://schemas.microsoft.com/office/powerpoint/2010/main" val="67128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5" name="Picture 4"/>
          <p:cNvPicPr>
            <a:picLocks noChangeAspect="1"/>
          </p:cNvPicPr>
          <p:nvPr/>
        </p:nvPicPr>
        <p:blipFill>
          <a:blip r:embed="rId2"/>
          <a:stretch>
            <a:fillRect/>
          </a:stretch>
        </p:blipFill>
        <p:spPr>
          <a:xfrm>
            <a:off x="805743" y="136546"/>
            <a:ext cx="10925343" cy="6335713"/>
          </a:xfrm>
          <a:prstGeom prst="rect">
            <a:avLst/>
          </a:prstGeom>
        </p:spPr>
      </p:pic>
    </p:spTree>
    <p:extLst>
      <p:ext uri="{BB962C8B-B14F-4D97-AF65-F5344CB8AC3E}">
        <p14:creationId xmlns:p14="http://schemas.microsoft.com/office/powerpoint/2010/main" val="3698349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pic>
        <p:nvPicPr>
          <p:cNvPr id="5" name="Picture 4"/>
          <p:cNvPicPr>
            <a:picLocks noChangeAspect="1"/>
          </p:cNvPicPr>
          <p:nvPr/>
        </p:nvPicPr>
        <p:blipFill>
          <a:blip r:embed="rId2"/>
          <a:stretch>
            <a:fillRect/>
          </a:stretch>
        </p:blipFill>
        <p:spPr>
          <a:xfrm>
            <a:off x="1433951" y="546182"/>
            <a:ext cx="9942062" cy="5489131"/>
          </a:xfrm>
          <a:prstGeom prst="rect">
            <a:avLst/>
          </a:prstGeom>
        </p:spPr>
      </p:pic>
    </p:spTree>
    <p:extLst>
      <p:ext uri="{BB962C8B-B14F-4D97-AF65-F5344CB8AC3E}">
        <p14:creationId xmlns:p14="http://schemas.microsoft.com/office/powerpoint/2010/main" val="3358732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44</a:t>
            </a:fld>
            <a:endParaRPr lang="en-US"/>
          </a:p>
        </p:txBody>
      </p:sp>
      <p:pic>
        <p:nvPicPr>
          <p:cNvPr id="5" name="Picture 4"/>
          <p:cNvPicPr>
            <a:picLocks noChangeAspect="1"/>
          </p:cNvPicPr>
          <p:nvPr/>
        </p:nvPicPr>
        <p:blipFill>
          <a:blip r:embed="rId2"/>
          <a:stretch>
            <a:fillRect/>
          </a:stretch>
        </p:blipFill>
        <p:spPr>
          <a:xfrm>
            <a:off x="833057" y="0"/>
            <a:ext cx="10146913" cy="6858000"/>
          </a:xfrm>
          <a:prstGeom prst="rect">
            <a:avLst/>
          </a:prstGeom>
        </p:spPr>
      </p:pic>
    </p:spTree>
    <p:extLst>
      <p:ext uri="{BB962C8B-B14F-4D97-AF65-F5344CB8AC3E}">
        <p14:creationId xmlns:p14="http://schemas.microsoft.com/office/powerpoint/2010/main" val="1108381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45</a:t>
            </a:fld>
            <a:endParaRPr lang="en-US"/>
          </a:p>
        </p:txBody>
      </p:sp>
      <p:pic>
        <p:nvPicPr>
          <p:cNvPr id="5" name="Picture 4"/>
          <p:cNvPicPr>
            <a:picLocks noChangeAspect="1"/>
          </p:cNvPicPr>
          <p:nvPr/>
        </p:nvPicPr>
        <p:blipFill>
          <a:blip r:embed="rId2"/>
          <a:stretch>
            <a:fillRect/>
          </a:stretch>
        </p:blipFill>
        <p:spPr>
          <a:xfrm>
            <a:off x="163880" y="1201601"/>
            <a:ext cx="11580864" cy="5079494"/>
          </a:xfrm>
          <a:prstGeom prst="rect">
            <a:avLst/>
          </a:prstGeom>
        </p:spPr>
      </p:pic>
    </p:spTree>
    <p:extLst>
      <p:ext uri="{BB962C8B-B14F-4D97-AF65-F5344CB8AC3E}">
        <p14:creationId xmlns:p14="http://schemas.microsoft.com/office/powerpoint/2010/main" val="1667060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46</a:t>
            </a:fld>
            <a:endParaRPr lang="en-US"/>
          </a:p>
        </p:txBody>
      </p:sp>
      <p:pic>
        <p:nvPicPr>
          <p:cNvPr id="5" name="Picture 4"/>
          <p:cNvPicPr>
            <a:picLocks noChangeAspect="1"/>
          </p:cNvPicPr>
          <p:nvPr/>
        </p:nvPicPr>
        <p:blipFill>
          <a:blip r:embed="rId2"/>
          <a:stretch>
            <a:fillRect/>
          </a:stretch>
        </p:blipFill>
        <p:spPr>
          <a:xfrm>
            <a:off x="778431" y="245782"/>
            <a:ext cx="10966313" cy="6103586"/>
          </a:xfrm>
          <a:prstGeom prst="rect">
            <a:avLst/>
          </a:prstGeom>
        </p:spPr>
      </p:pic>
    </p:spTree>
    <p:extLst>
      <p:ext uri="{BB962C8B-B14F-4D97-AF65-F5344CB8AC3E}">
        <p14:creationId xmlns:p14="http://schemas.microsoft.com/office/powerpoint/2010/main" val="2171396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47</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6" name="Rectangle 5"/>
          <p:cNvSpPr/>
          <p:nvPr/>
        </p:nvSpPr>
        <p:spPr>
          <a:xfrm>
            <a:off x="0" y="1133327"/>
            <a:ext cx="12004221" cy="4678204"/>
          </a:xfrm>
          <a:prstGeom prst="rect">
            <a:avLst/>
          </a:prstGeom>
        </p:spPr>
        <p:txBody>
          <a:bodyPr wrap="square">
            <a:spAutoFit/>
          </a:bodyPr>
          <a:lstStyle/>
          <a:p>
            <a:pPr algn="just"/>
            <a:r>
              <a:rPr lang="en-US" sz="2000" dirty="0"/>
              <a:t>The Internet of Things holds significant promise for delivering social and economic benefits to emerging and developing economies. This includes areas such as sustainable agriculture, water quality and use, healthcare, industrialization, and environmental management, among others. As such, </a:t>
            </a:r>
            <a:r>
              <a:rPr lang="en-US" sz="2000" dirty="0" err="1"/>
              <a:t>IoT</a:t>
            </a:r>
            <a:r>
              <a:rPr lang="en-US" sz="2000" dirty="0"/>
              <a:t> holds promise as a tool in achieving the United Nations Sustainable Development Goals.</a:t>
            </a:r>
          </a:p>
          <a:p>
            <a:pPr algn="just"/>
            <a:endParaRPr lang="en-US" sz="2000" dirty="0"/>
          </a:p>
          <a:p>
            <a:pPr algn="just"/>
            <a:r>
              <a:rPr lang="en-US" sz="2000" dirty="0"/>
              <a:t>The broad scope of </a:t>
            </a:r>
            <a:r>
              <a:rPr lang="en-US" sz="2000" dirty="0" err="1"/>
              <a:t>IoT</a:t>
            </a:r>
            <a:r>
              <a:rPr lang="en-US" sz="2000" dirty="0"/>
              <a:t> challenges will not be unique to industrialized countries. Developing regions also will need to respond to realize the potential benefits of </a:t>
            </a:r>
            <a:r>
              <a:rPr lang="en-US" sz="2000" dirty="0" err="1"/>
              <a:t>IoT</a:t>
            </a:r>
            <a:r>
              <a:rPr lang="en-US" sz="2000" dirty="0"/>
              <a:t>. In addition, the unique needs and challenges of implementation in less-developed regions will need to be addressed, including infrastructure readiness, market and investment incentives, technical skill requirements, and policy resources.</a:t>
            </a:r>
          </a:p>
          <a:p>
            <a:pPr algn="just"/>
            <a:endParaRPr lang="en-US" sz="2000" dirty="0"/>
          </a:p>
          <a:p>
            <a:pPr algn="just"/>
            <a:r>
              <a:rPr lang="en-US" sz="2000" dirty="0"/>
              <a:t>The Internet of Things is happening now. It promises to offer a revolutionary, fully connected “smart” world as the relationships between objects, their environment, and people become more tightly intertwined. Yet the issues and challenges associated with </a:t>
            </a:r>
            <a:r>
              <a:rPr lang="en-US" sz="2000" dirty="0" err="1"/>
              <a:t>IoT</a:t>
            </a:r>
            <a:r>
              <a:rPr lang="en-US" sz="2000" dirty="0"/>
              <a:t> need to be considered and addressed in order for the potential benefits for individuals, society, and the economy to be realized.</a:t>
            </a:r>
          </a:p>
          <a:p>
            <a:endParaRPr lang="en-US" dirty="0"/>
          </a:p>
        </p:txBody>
      </p:sp>
    </p:spTree>
    <p:extLst>
      <p:ext uri="{BB962C8B-B14F-4D97-AF65-F5344CB8AC3E}">
        <p14:creationId xmlns:p14="http://schemas.microsoft.com/office/powerpoint/2010/main" val="507662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48</a:t>
            </a:fld>
            <a:endParaRPr lang="en-US"/>
          </a:p>
        </p:txBody>
      </p:sp>
      <p:sp>
        <p:nvSpPr>
          <p:cNvPr id="3" name="Rectangle 2"/>
          <p:cNvSpPr/>
          <p:nvPr/>
        </p:nvSpPr>
        <p:spPr>
          <a:xfrm>
            <a:off x="833057" y="277365"/>
            <a:ext cx="7955869" cy="646331"/>
          </a:xfrm>
          <a:prstGeom prst="rect">
            <a:avLst/>
          </a:prstGeom>
        </p:spPr>
        <p:txBody>
          <a:bodyPr wrap="square">
            <a:spAutoFit/>
          </a:bodyPr>
          <a:lstStyle/>
          <a:p>
            <a:r>
              <a:rPr lang="en-US" sz="3600" b="1" dirty="0" smtClean="0"/>
              <a:t>Quiz</a:t>
            </a:r>
            <a:endParaRPr lang="en-US" sz="3600" b="1" dirty="0"/>
          </a:p>
        </p:txBody>
      </p:sp>
      <p:sp>
        <p:nvSpPr>
          <p:cNvPr id="4" name="Rectangle 3"/>
          <p:cNvSpPr/>
          <p:nvPr/>
        </p:nvSpPr>
        <p:spPr>
          <a:xfrm>
            <a:off x="0" y="1170774"/>
            <a:ext cx="12058847" cy="1477328"/>
          </a:xfrm>
          <a:prstGeom prst="rect">
            <a:avLst/>
          </a:prstGeom>
        </p:spPr>
        <p:txBody>
          <a:bodyPr wrap="square">
            <a:spAutoFit/>
          </a:bodyPr>
          <a:lstStyle/>
          <a:p>
            <a:r>
              <a:rPr lang="en-US" dirty="0" smtClean="0"/>
              <a:t>1. Interoperability </a:t>
            </a:r>
            <a:r>
              <a:rPr lang="en-US" dirty="0"/>
              <a:t>is best defined as:</a:t>
            </a:r>
          </a:p>
          <a:p>
            <a:r>
              <a:rPr lang="en-US" dirty="0" smtClean="0"/>
              <a:t>a. The </a:t>
            </a:r>
            <a:r>
              <a:rPr lang="en-US" dirty="0"/>
              <a:t>exchange of the latest news information.</a:t>
            </a:r>
          </a:p>
          <a:p>
            <a:r>
              <a:rPr lang="en-US" dirty="0" smtClean="0"/>
              <a:t>b. The </a:t>
            </a:r>
            <a:r>
              <a:rPr lang="en-US" dirty="0"/>
              <a:t>ability of systems to work together in order to communicate and exchange information when necessary.</a:t>
            </a:r>
          </a:p>
          <a:p>
            <a:r>
              <a:rPr lang="en-US" dirty="0" smtClean="0"/>
              <a:t>c. The </a:t>
            </a:r>
            <a:r>
              <a:rPr lang="en-US" dirty="0"/>
              <a:t>development of the latest weather story.</a:t>
            </a:r>
          </a:p>
          <a:p>
            <a:r>
              <a:rPr lang="en-US" dirty="0" smtClean="0"/>
              <a:t>d. All </a:t>
            </a:r>
            <a:r>
              <a:rPr lang="en-US" dirty="0"/>
              <a:t>of the responses are correct.</a:t>
            </a:r>
          </a:p>
        </p:txBody>
      </p:sp>
      <p:sp>
        <p:nvSpPr>
          <p:cNvPr id="7" name="Rectangle 6"/>
          <p:cNvSpPr/>
          <p:nvPr/>
        </p:nvSpPr>
        <p:spPr>
          <a:xfrm>
            <a:off x="-1" y="2686406"/>
            <a:ext cx="12017877" cy="1200329"/>
          </a:xfrm>
          <a:prstGeom prst="rect">
            <a:avLst/>
          </a:prstGeom>
        </p:spPr>
        <p:txBody>
          <a:bodyPr wrap="square">
            <a:spAutoFit/>
          </a:bodyPr>
          <a:lstStyle/>
          <a:p>
            <a:r>
              <a:rPr lang="en-US" dirty="0" smtClean="0"/>
              <a:t>2. Which </a:t>
            </a:r>
            <a:r>
              <a:rPr lang="en-US" dirty="0"/>
              <a:t>Internet of Things (</a:t>
            </a:r>
            <a:r>
              <a:rPr lang="en-US" dirty="0" err="1"/>
              <a:t>IoT</a:t>
            </a:r>
            <a:r>
              <a:rPr lang="en-US" dirty="0"/>
              <a:t>) challenge involves the difficulty of developing and implementing protocols that allow devices to communicate in a standard fashion?</a:t>
            </a:r>
          </a:p>
          <a:p>
            <a:r>
              <a:rPr lang="en-US" dirty="0" smtClean="0"/>
              <a:t>a. Security	b. Privacy</a:t>
            </a:r>
            <a:endParaRPr lang="en-US" dirty="0"/>
          </a:p>
          <a:p>
            <a:r>
              <a:rPr lang="en-US" dirty="0" smtClean="0"/>
              <a:t>c. Interoperability	d. Compliance</a:t>
            </a:r>
            <a:endParaRPr lang="en-US" dirty="0"/>
          </a:p>
        </p:txBody>
      </p:sp>
      <p:sp>
        <p:nvSpPr>
          <p:cNvPr id="8" name="Rectangle 7"/>
          <p:cNvSpPr/>
          <p:nvPr/>
        </p:nvSpPr>
        <p:spPr>
          <a:xfrm>
            <a:off x="0" y="3946166"/>
            <a:ext cx="11990564" cy="923330"/>
          </a:xfrm>
          <a:prstGeom prst="rect">
            <a:avLst/>
          </a:prstGeom>
        </p:spPr>
        <p:txBody>
          <a:bodyPr wrap="square">
            <a:spAutoFit/>
          </a:bodyPr>
          <a:lstStyle/>
          <a:p>
            <a:r>
              <a:rPr lang="en-US" dirty="0" smtClean="0"/>
              <a:t>3. Which </a:t>
            </a:r>
            <a:r>
              <a:rPr lang="en-US" dirty="0"/>
              <a:t>one of the following is NOT an example of store-and-forward messaging?</a:t>
            </a:r>
          </a:p>
          <a:p>
            <a:pPr marL="342900" indent="-342900">
              <a:buAutoNum type="alphaLcPeriod"/>
            </a:pPr>
            <a:r>
              <a:rPr lang="en-US" dirty="0" smtClean="0"/>
              <a:t>Voicemail	b. Unified </a:t>
            </a:r>
            <a:r>
              <a:rPr lang="en-US" dirty="0"/>
              <a:t>messaging</a:t>
            </a:r>
          </a:p>
          <a:p>
            <a:r>
              <a:rPr lang="en-US" dirty="0" smtClean="0"/>
              <a:t>c. Telephone call	d .Email</a:t>
            </a:r>
            <a:endParaRPr lang="en-US" dirty="0"/>
          </a:p>
        </p:txBody>
      </p:sp>
      <p:sp>
        <p:nvSpPr>
          <p:cNvPr id="9" name="Rectangle 8"/>
          <p:cNvSpPr/>
          <p:nvPr/>
        </p:nvSpPr>
        <p:spPr>
          <a:xfrm>
            <a:off x="-1" y="5052185"/>
            <a:ext cx="12031535" cy="1200329"/>
          </a:xfrm>
          <a:prstGeom prst="rect">
            <a:avLst/>
          </a:prstGeom>
        </p:spPr>
        <p:txBody>
          <a:bodyPr wrap="square">
            <a:spAutoFit/>
          </a:bodyPr>
          <a:lstStyle/>
          <a:p>
            <a:r>
              <a:rPr lang="en-US" dirty="0" smtClean="0"/>
              <a:t>4. Which </a:t>
            </a:r>
            <a:r>
              <a:rPr lang="en-US" dirty="0"/>
              <a:t>action is the best step to protect Internet of Things (</a:t>
            </a:r>
            <a:r>
              <a:rPr lang="en-US" dirty="0" err="1"/>
              <a:t>IoT</a:t>
            </a:r>
            <a:r>
              <a:rPr lang="en-US" dirty="0"/>
              <a:t>) devices from becoming the entry point for security vulnerabilities into a network while still meeting business requirements?</a:t>
            </a:r>
          </a:p>
          <a:p>
            <a:r>
              <a:rPr lang="en-US" dirty="0" smtClean="0"/>
              <a:t>a. Turning </a:t>
            </a:r>
            <a:r>
              <a:rPr lang="en-US" dirty="0" err="1"/>
              <a:t>IoT</a:t>
            </a:r>
            <a:r>
              <a:rPr lang="en-US" dirty="0"/>
              <a:t> devices off when not in </a:t>
            </a:r>
            <a:r>
              <a:rPr lang="en-US" dirty="0" smtClean="0"/>
              <a:t>use	</a:t>
            </a:r>
            <a:r>
              <a:rPr lang="en-US" dirty="0" err="1" smtClean="0"/>
              <a:t>b.Removing</a:t>
            </a:r>
            <a:r>
              <a:rPr lang="en-US" dirty="0" smtClean="0"/>
              <a:t> </a:t>
            </a:r>
            <a:r>
              <a:rPr lang="en-US" dirty="0" err="1"/>
              <a:t>IoT</a:t>
            </a:r>
            <a:r>
              <a:rPr lang="en-US" dirty="0"/>
              <a:t> devices from the network</a:t>
            </a:r>
          </a:p>
          <a:p>
            <a:r>
              <a:rPr lang="en-US" dirty="0" smtClean="0"/>
              <a:t>c. Using </a:t>
            </a:r>
            <a:r>
              <a:rPr lang="en-US" dirty="0"/>
              <a:t>encryption for </a:t>
            </a:r>
            <a:r>
              <a:rPr lang="en-US" dirty="0" smtClean="0"/>
              <a:t>communications	</a:t>
            </a:r>
            <a:r>
              <a:rPr lang="en-US" dirty="0" err="1" smtClean="0"/>
              <a:t>d.Applying</a:t>
            </a:r>
            <a:r>
              <a:rPr lang="en-US" dirty="0" smtClean="0"/>
              <a:t> </a:t>
            </a:r>
            <a:r>
              <a:rPr lang="en-US" dirty="0"/>
              <a:t>security updates promptly.</a:t>
            </a:r>
          </a:p>
        </p:txBody>
      </p:sp>
    </p:spTree>
    <p:extLst>
      <p:ext uri="{BB962C8B-B14F-4D97-AF65-F5344CB8AC3E}">
        <p14:creationId xmlns:p14="http://schemas.microsoft.com/office/powerpoint/2010/main" val="3125431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49</a:t>
            </a:fld>
            <a:endParaRPr lang="en-US"/>
          </a:p>
        </p:txBody>
      </p:sp>
      <p:sp>
        <p:nvSpPr>
          <p:cNvPr id="4" name="Rectangle 3"/>
          <p:cNvSpPr/>
          <p:nvPr/>
        </p:nvSpPr>
        <p:spPr>
          <a:xfrm>
            <a:off x="805744" y="204819"/>
            <a:ext cx="11198477" cy="923330"/>
          </a:xfrm>
          <a:prstGeom prst="rect">
            <a:avLst/>
          </a:prstGeom>
        </p:spPr>
        <p:txBody>
          <a:bodyPr wrap="square">
            <a:spAutoFit/>
          </a:bodyPr>
          <a:lstStyle/>
          <a:p>
            <a:r>
              <a:rPr lang="en-US" dirty="0" smtClean="0"/>
              <a:t>5. What </a:t>
            </a:r>
            <a:r>
              <a:rPr lang="en-US" dirty="0"/>
              <a:t>do organizations need to expect as they get more dependent upon the Internet of Things (</a:t>
            </a:r>
            <a:r>
              <a:rPr lang="en-US" dirty="0" err="1"/>
              <a:t>IoT</a:t>
            </a:r>
            <a:r>
              <a:rPr lang="en-US" dirty="0"/>
              <a:t>)?</a:t>
            </a:r>
          </a:p>
          <a:p>
            <a:pPr marL="342900" indent="-342900">
              <a:buAutoNum type="alphaLcPeriod"/>
            </a:pPr>
            <a:r>
              <a:rPr lang="en-US" dirty="0" smtClean="0"/>
              <a:t>Security </a:t>
            </a:r>
            <a:r>
              <a:rPr lang="en-US" dirty="0"/>
              <a:t>risks will </a:t>
            </a:r>
            <a:r>
              <a:rPr lang="en-US" dirty="0" smtClean="0"/>
              <a:t>increase.	b. Security </a:t>
            </a:r>
            <a:r>
              <a:rPr lang="en-US" dirty="0"/>
              <a:t>risks will go down.</a:t>
            </a:r>
          </a:p>
          <a:p>
            <a:r>
              <a:rPr lang="en-US" dirty="0" smtClean="0"/>
              <a:t>c. Security </a:t>
            </a:r>
            <a:r>
              <a:rPr lang="en-US" dirty="0"/>
              <a:t>risks will stay the </a:t>
            </a:r>
            <a:r>
              <a:rPr lang="en-US" dirty="0" smtClean="0"/>
              <a:t>same.	d. Security </a:t>
            </a:r>
            <a:r>
              <a:rPr lang="en-US" dirty="0"/>
              <a:t>risks will be eliminated.</a:t>
            </a:r>
          </a:p>
        </p:txBody>
      </p:sp>
      <p:sp>
        <p:nvSpPr>
          <p:cNvPr id="5" name="Rectangle 4"/>
          <p:cNvSpPr/>
          <p:nvPr/>
        </p:nvSpPr>
        <p:spPr>
          <a:xfrm>
            <a:off x="0" y="1174291"/>
            <a:ext cx="11990564" cy="3139321"/>
          </a:xfrm>
          <a:prstGeom prst="rect">
            <a:avLst/>
          </a:prstGeom>
        </p:spPr>
        <p:txBody>
          <a:bodyPr wrap="square">
            <a:spAutoFit/>
          </a:bodyPr>
          <a:lstStyle/>
          <a:p>
            <a:r>
              <a:rPr lang="en-US" dirty="0" smtClean="0"/>
              <a:t>6. How </a:t>
            </a:r>
            <a:r>
              <a:rPr lang="en-US" dirty="0"/>
              <a:t>many numbers of the element in the open </a:t>
            </a:r>
            <a:r>
              <a:rPr lang="en-US" dirty="0" err="1"/>
              <a:t>IoT</a:t>
            </a:r>
            <a:r>
              <a:rPr lang="en-US" dirty="0"/>
              <a:t> architecture?</a:t>
            </a:r>
          </a:p>
          <a:p>
            <a:r>
              <a:rPr lang="en-US" dirty="0" smtClean="0"/>
              <a:t>a. Four elements	b. Five </a:t>
            </a:r>
            <a:r>
              <a:rPr lang="en-US" dirty="0"/>
              <a:t>elements</a:t>
            </a:r>
          </a:p>
          <a:p>
            <a:r>
              <a:rPr lang="en-US" dirty="0" smtClean="0"/>
              <a:t>c. Six elements	d. Seven </a:t>
            </a:r>
            <a:r>
              <a:rPr lang="en-US" dirty="0"/>
              <a:t>elements</a:t>
            </a:r>
          </a:p>
          <a:p>
            <a:endParaRPr lang="en-US" dirty="0" smtClean="0"/>
          </a:p>
          <a:p>
            <a:r>
              <a:rPr lang="en-US" dirty="0" smtClean="0"/>
              <a:t>7. Which </a:t>
            </a:r>
            <a:r>
              <a:rPr lang="en-US" dirty="0"/>
              <a:t>of the following is the way in which an </a:t>
            </a:r>
            <a:r>
              <a:rPr lang="en-US" dirty="0" err="1"/>
              <a:t>IoT</a:t>
            </a:r>
            <a:r>
              <a:rPr lang="en-US" dirty="0"/>
              <a:t> device is associated with data?</a:t>
            </a:r>
          </a:p>
          <a:p>
            <a:r>
              <a:rPr lang="en-US" dirty="0" smtClean="0"/>
              <a:t>a. Internet	b. Cloud</a:t>
            </a:r>
            <a:endParaRPr lang="en-US" dirty="0"/>
          </a:p>
          <a:p>
            <a:r>
              <a:rPr lang="en-US" dirty="0" smtClean="0"/>
              <a:t>c. Automata	d. Network</a:t>
            </a:r>
            <a:endParaRPr lang="en-US" dirty="0"/>
          </a:p>
          <a:p>
            <a:endParaRPr lang="en-US" dirty="0" smtClean="0"/>
          </a:p>
          <a:p>
            <a:r>
              <a:rPr lang="en-US" dirty="0" smtClean="0"/>
              <a:t>8. Which </a:t>
            </a:r>
            <a:r>
              <a:rPr lang="en-US" dirty="0"/>
              <a:t>of the following </a:t>
            </a:r>
            <a:r>
              <a:rPr lang="en-US" dirty="0" err="1"/>
              <a:t>IoT</a:t>
            </a:r>
            <a:r>
              <a:rPr lang="en-US" dirty="0"/>
              <a:t> networks has a very short range?</a:t>
            </a:r>
          </a:p>
          <a:p>
            <a:r>
              <a:rPr lang="en-US" dirty="0" smtClean="0"/>
              <a:t>a. Short Network	b. LPWAN</a:t>
            </a:r>
            <a:endParaRPr lang="en-US" dirty="0"/>
          </a:p>
          <a:p>
            <a:r>
              <a:rPr lang="en-US" dirty="0" smtClean="0"/>
              <a:t>c. </a:t>
            </a:r>
            <a:r>
              <a:rPr lang="en-US" dirty="0" err="1" smtClean="0"/>
              <a:t>SigFox</a:t>
            </a:r>
            <a:r>
              <a:rPr lang="en-US" dirty="0" smtClean="0"/>
              <a:t>		d. Short range wireless network</a:t>
            </a:r>
            <a:endParaRPr lang="en-US" dirty="0"/>
          </a:p>
        </p:txBody>
      </p:sp>
      <p:sp>
        <p:nvSpPr>
          <p:cNvPr id="6" name="Rectangle 5"/>
          <p:cNvSpPr/>
          <p:nvPr/>
        </p:nvSpPr>
        <p:spPr>
          <a:xfrm>
            <a:off x="1" y="4383113"/>
            <a:ext cx="12017876" cy="2031325"/>
          </a:xfrm>
          <a:prstGeom prst="rect">
            <a:avLst/>
          </a:prstGeom>
        </p:spPr>
        <p:txBody>
          <a:bodyPr wrap="square">
            <a:spAutoFit/>
          </a:bodyPr>
          <a:lstStyle/>
          <a:p>
            <a:r>
              <a:rPr lang="en-US" dirty="0" smtClean="0"/>
              <a:t>9. </a:t>
            </a:r>
            <a:r>
              <a:rPr lang="en-US" dirty="0"/>
              <a:t>An </a:t>
            </a:r>
            <a:r>
              <a:rPr lang="en-US" dirty="0" err="1"/>
              <a:t>IoT</a:t>
            </a:r>
            <a:r>
              <a:rPr lang="en-US" dirty="0"/>
              <a:t> network is a collection of ______ devices.</a:t>
            </a:r>
          </a:p>
          <a:p>
            <a:r>
              <a:rPr lang="en-US" dirty="0" smtClean="0"/>
              <a:t>a. Signal		b. Machine </a:t>
            </a:r>
            <a:r>
              <a:rPr lang="en-US" dirty="0"/>
              <a:t>to Machine</a:t>
            </a:r>
          </a:p>
          <a:p>
            <a:r>
              <a:rPr lang="en-US" dirty="0" smtClean="0"/>
              <a:t>c. Interconnected	d. Network </a:t>
            </a:r>
            <a:r>
              <a:rPr lang="en-US" dirty="0"/>
              <a:t>to Network</a:t>
            </a:r>
          </a:p>
          <a:p>
            <a:endParaRPr lang="en-US" dirty="0" smtClean="0"/>
          </a:p>
          <a:p>
            <a:r>
              <a:rPr lang="en-US" dirty="0" smtClean="0"/>
              <a:t>10. </a:t>
            </a:r>
            <a:r>
              <a:rPr lang="en-US" dirty="0"/>
              <a:t>Which one of the following is not an </a:t>
            </a:r>
            <a:r>
              <a:rPr lang="en-US" dirty="0" err="1"/>
              <a:t>IoT</a:t>
            </a:r>
            <a:r>
              <a:rPr lang="en-US" dirty="0"/>
              <a:t> device?</a:t>
            </a:r>
          </a:p>
          <a:p>
            <a:r>
              <a:rPr lang="en-US" dirty="0" smtClean="0"/>
              <a:t>a. Amazon </a:t>
            </a:r>
            <a:r>
              <a:rPr lang="en-US" dirty="0"/>
              <a:t>echo voice </a:t>
            </a:r>
            <a:r>
              <a:rPr lang="en-US" dirty="0" smtClean="0"/>
              <a:t>controller		b. Google </a:t>
            </a:r>
            <a:r>
              <a:rPr lang="en-US" dirty="0"/>
              <a:t>Home</a:t>
            </a:r>
          </a:p>
          <a:p>
            <a:r>
              <a:rPr lang="en-US" dirty="0" smtClean="0"/>
              <a:t>c. Nest </a:t>
            </a:r>
            <a:r>
              <a:rPr lang="en-US" dirty="0"/>
              <a:t>Smoke </a:t>
            </a:r>
            <a:r>
              <a:rPr lang="en-US" dirty="0" smtClean="0"/>
              <a:t>Alarm			d. None </a:t>
            </a:r>
            <a:r>
              <a:rPr lang="en-US" dirty="0"/>
              <a:t>of these</a:t>
            </a:r>
          </a:p>
        </p:txBody>
      </p:sp>
    </p:spTree>
    <p:extLst>
      <p:ext uri="{BB962C8B-B14F-4D97-AF65-F5344CB8AC3E}">
        <p14:creationId xmlns:p14="http://schemas.microsoft.com/office/powerpoint/2010/main" val="360275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6096088" cy="461665"/>
          </a:xfrm>
          <a:prstGeom prst="rect">
            <a:avLst/>
          </a:prstGeom>
        </p:spPr>
        <p:txBody>
          <a:bodyPr wrap="square">
            <a:spAutoFit/>
          </a:bodyPr>
          <a:lstStyle/>
          <a:p>
            <a:pPr algn="just"/>
            <a:r>
              <a:rPr lang="en-US" sz="2400" b="1" dirty="0">
                <a:solidFill>
                  <a:schemeClr val="tx1">
                    <a:lumMod val="85000"/>
                    <a:lumOff val="15000"/>
                  </a:schemeClr>
                </a:solidFill>
                <a:cs typeface="Arial" panose="020B0604020202020204" pitchFamily="34" charset="0"/>
              </a:rPr>
              <a:t>Security </a:t>
            </a:r>
            <a:r>
              <a:rPr lang="en-US" sz="2400" b="1" dirty="0" smtClean="0">
                <a:solidFill>
                  <a:schemeClr val="tx1">
                    <a:lumMod val="85000"/>
                    <a:lumOff val="15000"/>
                  </a:schemeClr>
                </a:solidFill>
                <a:cs typeface="Arial" panose="020B0604020202020204" pitchFamily="34" charset="0"/>
              </a:rPr>
              <a:t>Issues related with </a:t>
            </a:r>
            <a:r>
              <a:rPr lang="en-US" sz="2400" b="1" dirty="0" err="1" smtClean="0">
                <a:solidFill>
                  <a:schemeClr val="tx1">
                    <a:lumMod val="85000"/>
                    <a:lumOff val="15000"/>
                  </a:schemeClr>
                </a:solidFill>
                <a:cs typeface="Arial" panose="020B0604020202020204" pitchFamily="34" charset="0"/>
              </a:rPr>
              <a:t>IoT</a:t>
            </a:r>
            <a:r>
              <a:rPr lang="en-US" sz="2400" b="1" dirty="0" smtClean="0">
                <a:solidFill>
                  <a:schemeClr val="tx1">
                    <a:lumMod val="85000"/>
                    <a:lumOff val="15000"/>
                  </a:schemeClr>
                </a:solidFill>
                <a:cs typeface="Arial" panose="020B0604020202020204" pitchFamily="34" charset="0"/>
              </a:rPr>
              <a:t> (CO-5)</a:t>
            </a:r>
            <a:endParaRPr lang="en-US" sz="2400" b="1" dirty="0">
              <a:solidFill>
                <a:schemeClr val="tx1">
                  <a:lumMod val="85000"/>
                  <a:lumOff val="15000"/>
                </a:schemeClr>
              </a:solidFill>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51117" y="764656"/>
            <a:ext cx="10993627" cy="5789530"/>
          </a:xfrm>
          <a:prstGeom prst="rect">
            <a:avLst/>
          </a:prstGeom>
        </p:spPr>
      </p:pic>
    </p:spTree>
    <p:extLst>
      <p:ext uri="{BB962C8B-B14F-4D97-AF65-F5344CB8AC3E}">
        <p14:creationId xmlns:p14="http://schemas.microsoft.com/office/powerpoint/2010/main" val="2212563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374297" cy="718349"/>
          </a:xfrm>
        </p:spPr>
        <p:txBody>
          <a:bodyPr/>
          <a:lstStyle/>
          <a:p>
            <a:pPr algn="ctr"/>
            <a:r>
              <a:rPr lang="en-US" b="1" dirty="0">
                <a:latin typeface="Casper Bold" panose="02000806040000020004" pitchFamily="2" charset="0"/>
                <a:cs typeface="Arial" panose="020B0604020202020204" pitchFamily="34" charset="0"/>
              </a:rPr>
              <a:t>REFERENCES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50</a:t>
            </a:fld>
            <a:endParaRPr lang="en-US"/>
          </a:p>
        </p:txBody>
      </p:sp>
      <p:sp>
        <p:nvSpPr>
          <p:cNvPr id="5" name="Rectangle 4"/>
          <p:cNvSpPr/>
          <p:nvPr/>
        </p:nvSpPr>
        <p:spPr>
          <a:xfrm>
            <a:off x="838200" y="1444487"/>
            <a:ext cx="10515600" cy="472771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5744" y="1638546"/>
            <a:ext cx="10542955" cy="2123658"/>
          </a:xfrm>
          <a:prstGeom prst="rect">
            <a:avLst/>
          </a:prstGeom>
        </p:spPr>
        <p:txBody>
          <a:bodyPr wrap="square">
            <a:spAutoFit/>
          </a:bodyPr>
          <a:lstStyle/>
          <a:p>
            <a:r>
              <a:rPr lang="en-US" sz="1200" dirty="0" smtClean="0"/>
              <a:t>Text Books:</a:t>
            </a:r>
            <a:endParaRPr lang="en-US" sz="1200" dirty="0"/>
          </a:p>
          <a:p>
            <a:endParaRPr lang="en-US" sz="1200" dirty="0"/>
          </a:p>
          <a:p>
            <a:pPr marL="228600" indent="-228600" algn="just">
              <a:buAutoNum type="arabicPeriod"/>
            </a:pPr>
            <a:r>
              <a:rPr lang="en-US" sz="1200" dirty="0" err="1" smtClean="0"/>
              <a:t>Ovidiu</a:t>
            </a:r>
            <a:r>
              <a:rPr lang="en-US" sz="1200" dirty="0" smtClean="0"/>
              <a:t> </a:t>
            </a:r>
            <a:r>
              <a:rPr lang="en-US" sz="1200" dirty="0" err="1"/>
              <a:t>Vermesan</a:t>
            </a:r>
            <a:r>
              <a:rPr lang="en-US" sz="1200" dirty="0"/>
              <a:t>, Peter </a:t>
            </a:r>
            <a:r>
              <a:rPr lang="en-US" sz="1200" dirty="0" err="1"/>
              <a:t>Friess</a:t>
            </a:r>
            <a:r>
              <a:rPr lang="en-US" sz="1200" dirty="0"/>
              <a:t>, “Internet of Things-Converging Technologies for Smart Environments &amp; integrated Ecosystem”, River Publications Netherlands.</a:t>
            </a:r>
          </a:p>
          <a:p>
            <a:pPr marL="228600" indent="-228600" algn="just">
              <a:buAutoNum type="arabicPeriod"/>
            </a:pPr>
            <a:r>
              <a:rPr lang="en-US" sz="1200" dirty="0" smtClean="0"/>
              <a:t>Internet </a:t>
            </a:r>
            <a:r>
              <a:rPr lang="en-US" sz="1200" dirty="0"/>
              <a:t>Society, “An overview of Internet of Things”.</a:t>
            </a:r>
          </a:p>
          <a:p>
            <a:pPr algn="just"/>
            <a:r>
              <a:rPr lang="en-US" sz="1200" dirty="0" smtClean="0"/>
              <a:t>3.    </a:t>
            </a:r>
            <a:r>
              <a:rPr lang="en-US" sz="1200" dirty="0" err="1" smtClean="0"/>
              <a:t>IoT</a:t>
            </a:r>
            <a:r>
              <a:rPr lang="en-US" sz="1200" dirty="0" smtClean="0"/>
              <a:t> </a:t>
            </a:r>
            <a:r>
              <a:rPr lang="en-US" sz="1200" dirty="0"/>
              <a:t>Fundamentals: Networking Technologies, Protocols, and Use Cases for the Internet of Things by David Hanes, Gonzalo </a:t>
            </a:r>
            <a:r>
              <a:rPr lang="en-US" sz="1200" dirty="0" err="1"/>
              <a:t>Salgueiro</a:t>
            </a:r>
            <a:r>
              <a:rPr lang="en-US" sz="1200" dirty="0"/>
              <a:t>, Patrick </a:t>
            </a:r>
            <a:r>
              <a:rPr lang="en-US" sz="1200" dirty="0" err="1"/>
              <a:t>Grossetete</a:t>
            </a:r>
            <a:r>
              <a:rPr lang="en-US" sz="1200" dirty="0"/>
              <a:t>, CISO Press.</a:t>
            </a:r>
          </a:p>
          <a:p>
            <a:pPr algn="just"/>
            <a:endParaRPr lang="en-US" sz="1200" dirty="0" smtClean="0"/>
          </a:p>
          <a:p>
            <a:pPr algn="just"/>
            <a:r>
              <a:rPr lang="en-US" sz="1200" dirty="0" smtClean="0"/>
              <a:t>Reference Books:</a:t>
            </a:r>
            <a:endParaRPr lang="en-US" sz="1200" dirty="0"/>
          </a:p>
          <a:p>
            <a:pPr algn="just"/>
            <a:endParaRPr lang="en-US" sz="1200" dirty="0"/>
          </a:p>
          <a:p>
            <a:pPr marL="228600" indent="-228600" algn="just">
              <a:buAutoNum type="arabicPeriod"/>
            </a:pPr>
            <a:r>
              <a:rPr lang="en-US" sz="1200" dirty="0" err="1" smtClean="0"/>
              <a:t>Pfister</a:t>
            </a:r>
            <a:r>
              <a:rPr lang="en-US" sz="1200" dirty="0"/>
              <a:t>, </a:t>
            </a:r>
            <a:r>
              <a:rPr lang="en-US" sz="1200" dirty="0" err="1"/>
              <a:t>Cuno</a:t>
            </a:r>
            <a:r>
              <a:rPr lang="en-US" sz="1200" dirty="0"/>
              <a:t>, “Getting started with the Internet of Things: connecting sensors and microcontrollers to the cloud", O'Reilly Media, Inc.”, 2011.</a:t>
            </a:r>
          </a:p>
          <a:p>
            <a:pPr marL="228600" indent="-228600" algn="just">
              <a:buAutoNum type="arabicPeriod"/>
            </a:pPr>
            <a:r>
              <a:rPr lang="en-US" sz="1200" dirty="0" smtClean="0"/>
              <a:t>Greenfield</a:t>
            </a:r>
            <a:r>
              <a:rPr lang="en-US" sz="1200" dirty="0"/>
              <a:t>, Adam,” </a:t>
            </a:r>
            <a:r>
              <a:rPr lang="en-US" sz="1200" dirty="0" err="1"/>
              <a:t>Everyware</a:t>
            </a:r>
            <a:r>
              <a:rPr lang="en-US" sz="1200" dirty="0"/>
              <a:t>: The dawning age of ubiquitous computing”, New Riders, 2010.</a:t>
            </a:r>
          </a:p>
          <a:p>
            <a:pPr algn="just"/>
            <a:r>
              <a:rPr lang="en-US" sz="1200" dirty="0" smtClean="0"/>
              <a:t>3.   The </a:t>
            </a:r>
            <a:r>
              <a:rPr lang="en-US" sz="1200" dirty="0"/>
              <a:t>Internet of Things, revised and updated edition (The MIT Press Essential Knowledge series) by Samuel </a:t>
            </a:r>
            <a:r>
              <a:rPr lang="en-US" sz="1200" dirty="0" err="1"/>
              <a:t>Greengard</a:t>
            </a:r>
            <a:r>
              <a:rPr lang="en-US" sz="1200" dirty="0"/>
              <a:t>, MIT Press.</a:t>
            </a:r>
          </a:p>
        </p:txBody>
      </p:sp>
      <p:sp>
        <p:nvSpPr>
          <p:cNvPr id="3" name="Rectangle 2"/>
          <p:cNvSpPr/>
          <p:nvPr/>
        </p:nvSpPr>
        <p:spPr>
          <a:xfrm>
            <a:off x="860370" y="5052573"/>
            <a:ext cx="10488329" cy="1015663"/>
          </a:xfrm>
          <a:prstGeom prst="rect">
            <a:avLst/>
          </a:prstGeom>
        </p:spPr>
        <p:txBody>
          <a:bodyPr wrap="square">
            <a:spAutoFit/>
          </a:bodyPr>
          <a:lstStyle/>
          <a:p>
            <a:r>
              <a:rPr lang="en-US" sz="1200" dirty="0" smtClean="0"/>
              <a:t>Video Links:</a:t>
            </a:r>
          </a:p>
          <a:p>
            <a:endParaRPr lang="en-US" sz="1200" dirty="0" smtClean="0"/>
          </a:p>
          <a:p>
            <a:r>
              <a:rPr lang="en-US" sz="1200" dirty="0" smtClean="0"/>
              <a:t>1. https</a:t>
            </a:r>
            <a:r>
              <a:rPr lang="en-US" sz="1200" dirty="0"/>
              <a:t>://</a:t>
            </a:r>
            <a:r>
              <a:rPr lang="en-US" sz="1200" dirty="0" err="1"/>
              <a:t>www.youtube.com</a:t>
            </a:r>
            <a:r>
              <a:rPr lang="en-US" sz="1200" dirty="0"/>
              <a:t>/</a:t>
            </a:r>
            <a:r>
              <a:rPr lang="en-US" sz="1200" dirty="0" err="1"/>
              <a:t>watch?v</a:t>
            </a:r>
            <a:r>
              <a:rPr lang="en-US" sz="1200" dirty="0"/>
              <a:t>=</a:t>
            </a:r>
            <a:r>
              <a:rPr lang="en-US" sz="1200" dirty="0" smtClean="0"/>
              <a:t>u1ymmRQ_p3k</a:t>
            </a:r>
            <a:endParaRPr lang="en-US" sz="1200" dirty="0"/>
          </a:p>
          <a:p>
            <a:r>
              <a:rPr lang="en-US" sz="1200" dirty="0"/>
              <a:t>2. https://</a:t>
            </a:r>
            <a:r>
              <a:rPr lang="en-US" sz="1200" dirty="0" err="1"/>
              <a:t>www.youtube.com</a:t>
            </a:r>
            <a:r>
              <a:rPr lang="en-US" sz="1200" dirty="0"/>
              <a:t>/</a:t>
            </a:r>
            <a:r>
              <a:rPr lang="en-US" sz="1200" dirty="0" err="1"/>
              <a:t>watch?v</a:t>
            </a:r>
            <a:r>
              <a:rPr lang="en-US" sz="1200" dirty="0"/>
              <a:t>=</a:t>
            </a:r>
            <a:r>
              <a:rPr lang="en-US" sz="1200" dirty="0" err="1" smtClean="0"/>
              <a:t>dgWvsObRPcE</a:t>
            </a:r>
            <a:endParaRPr lang="en-US" sz="1200" dirty="0"/>
          </a:p>
          <a:p>
            <a:r>
              <a:rPr lang="en-US" sz="1200" dirty="0"/>
              <a:t>3. https://</a:t>
            </a:r>
            <a:r>
              <a:rPr lang="en-US" sz="1200" dirty="0" err="1"/>
              <a:t>www.youtube.com</a:t>
            </a:r>
            <a:r>
              <a:rPr lang="en-US" sz="1200" dirty="0"/>
              <a:t>/</a:t>
            </a:r>
            <a:r>
              <a:rPr lang="en-US" sz="1200" dirty="0" err="1"/>
              <a:t>watch?v</a:t>
            </a:r>
            <a:r>
              <a:rPr lang="en-US" sz="1200" dirty="0"/>
              <a:t>=pGtnC1jKpMg</a:t>
            </a:r>
          </a:p>
        </p:txBody>
      </p:sp>
      <p:sp>
        <p:nvSpPr>
          <p:cNvPr id="7" name="Rectangle 6"/>
          <p:cNvSpPr/>
          <p:nvPr/>
        </p:nvSpPr>
        <p:spPr>
          <a:xfrm>
            <a:off x="862930" y="3860720"/>
            <a:ext cx="10485769" cy="1015663"/>
          </a:xfrm>
          <a:prstGeom prst="rect">
            <a:avLst/>
          </a:prstGeom>
        </p:spPr>
        <p:txBody>
          <a:bodyPr wrap="square">
            <a:spAutoFit/>
          </a:bodyPr>
          <a:lstStyle/>
          <a:p>
            <a:r>
              <a:rPr lang="en-US" sz="1200" dirty="0" smtClean="0"/>
              <a:t>Web Links:</a:t>
            </a:r>
          </a:p>
          <a:p>
            <a:endParaRPr lang="en-US" sz="1200" dirty="0" smtClean="0"/>
          </a:p>
          <a:p>
            <a:r>
              <a:rPr lang="en-US" sz="1200" dirty="0" smtClean="0"/>
              <a:t>1</a:t>
            </a:r>
            <a:r>
              <a:rPr lang="en-US" sz="1200" dirty="0"/>
              <a:t>. https://</a:t>
            </a:r>
            <a:r>
              <a:rPr lang="en-US" sz="1200" dirty="0" err="1"/>
              <a:t>www.avast.com</a:t>
            </a:r>
            <a:r>
              <a:rPr lang="en-US" sz="1200" dirty="0"/>
              <a:t>/c-</a:t>
            </a:r>
            <a:r>
              <a:rPr lang="en-US" sz="1200" dirty="0" err="1"/>
              <a:t>iot</a:t>
            </a:r>
            <a:r>
              <a:rPr lang="en-US" sz="1200" dirty="0"/>
              <a:t>-security-</a:t>
            </a:r>
            <a:r>
              <a:rPr lang="en-US" sz="1200" dirty="0" smtClean="0"/>
              <a:t>risks</a:t>
            </a:r>
            <a:endParaRPr lang="en-US" sz="1200" dirty="0"/>
          </a:p>
          <a:p>
            <a:r>
              <a:rPr lang="en-US" sz="1200" dirty="0"/>
              <a:t>2. https://</a:t>
            </a:r>
            <a:r>
              <a:rPr lang="en-US" sz="1200" dirty="0" err="1"/>
              <a:t>iot.ieee.org</a:t>
            </a:r>
            <a:r>
              <a:rPr lang="en-US" sz="1200" dirty="0"/>
              <a:t>/newsletter/march-2017/three-major-challenges-facing-</a:t>
            </a:r>
            <a:r>
              <a:rPr lang="en-US" sz="1200" dirty="0" err="1" smtClean="0"/>
              <a:t>iot.html</a:t>
            </a:r>
            <a:endParaRPr lang="en-US" sz="1200" dirty="0"/>
          </a:p>
          <a:p>
            <a:r>
              <a:rPr lang="en-US" sz="1200" dirty="0"/>
              <a:t>3. https://</a:t>
            </a:r>
            <a:r>
              <a:rPr lang="en-US" sz="1200" dirty="0" err="1"/>
              <a:t>www.datamation.com</a:t>
            </a:r>
            <a:r>
              <a:rPr lang="en-US" sz="1200" dirty="0"/>
              <a:t>/data-center/the-internet-of-things-7-challenges/</a:t>
            </a:r>
          </a:p>
        </p:txBody>
      </p:sp>
    </p:spTree>
    <p:extLst>
      <p:ext uri="{BB962C8B-B14F-4D97-AF65-F5344CB8AC3E}">
        <p14:creationId xmlns:p14="http://schemas.microsoft.com/office/powerpoint/2010/main" val="3361918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9376"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3" name="Slide Number Placeholder 2">
            <a:extLst>
              <a:ext uri="{FF2B5EF4-FFF2-40B4-BE49-F238E27FC236}">
                <a16:creationId xmlns="" xmlns:a16="http://schemas.microsoft.com/office/drawing/2014/main" id="{2469D084-C2D4-4EC0-88FF-9E1B76DF48C2}"/>
              </a:ext>
            </a:extLst>
          </p:cNvPr>
          <p:cNvSpPr>
            <a:spLocks noGrp="1"/>
          </p:cNvSpPr>
          <p:nvPr>
            <p:ph type="sldNum" sz="quarter" idx="12"/>
          </p:nvPr>
        </p:nvSpPr>
        <p:spPr/>
        <p:txBody>
          <a:bodyPr/>
          <a:lstStyle/>
          <a:p>
            <a:fld id="{FC9A48AB-23F1-45F1-98E5-D2CDC7A5261D}"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65650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sp>
        <p:nvSpPr>
          <p:cNvPr id="3" name="Rectangle 2"/>
          <p:cNvSpPr/>
          <p:nvPr/>
        </p:nvSpPr>
        <p:spPr>
          <a:xfrm>
            <a:off x="0" y="0"/>
            <a:ext cx="12031534" cy="6617195"/>
          </a:xfrm>
          <a:prstGeom prst="rect">
            <a:avLst/>
          </a:prstGeom>
        </p:spPr>
        <p:txBody>
          <a:bodyPr wrap="square">
            <a:spAutoFit/>
          </a:bodyPr>
          <a:lstStyle/>
          <a:p>
            <a:pPr algn="just"/>
            <a:r>
              <a:rPr lang="en-US" sz="2400" dirty="0" smtClean="0"/>
              <a:t>	</a:t>
            </a:r>
            <a:r>
              <a:rPr lang="en-US" sz="2400" b="1" dirty="0" smtClean="0"/>
              <a:t>What </a:t>
            </a:r>
            <a:r>
              <a:rPr lang="en-US" sz="2400" b="1" dirty="0"/>
              <a:t>are the security issues in the </a:t>
            </a:r>
            <a:r>
              <a:rPr lang="en-US" sz="2400" b="1" dirty="0" err="1"/>
              <a:t>IoT</a:t>
            </a:r>
            <a:r>
              <a:rPr lang="en-US" sz="2400" b="1" dirty="0" smtClean="0"/>
              <a:t>? (CO-5)</a:t>
            </a:r>
          </a:p>
          <a:p>
            <a:pPr algn="just"/>
            <a:endParaRPr lang="en-US" sz="2400" b="1" dirty="0"/>
          </a:p>
          <a:p>
            <a:pPr algn="just"/>
            <a:r>
              <a:rPr lang="en-US" sz="2400" dirty="0" smtClean="0"/>
              <a:t>	</a:t>
            </a:r>
            <a:r>
              <a:rPr lang="en-US" sz="2200" dirty="0" smtClean="0"/>
              <a:t>While </a:t>
            </a:r>
            <a:r>
              <a:rPr lang="en-US" sz="2200" dirty="0" err="1"/>
              <a:t>IoT</a:t>
            </a:r>
            <a:r>
              <a:rPr lang="en-US" sz="2200" dirty="0"/>
              <a:t> devices play a huge role in the discussion of </a:t>
            </a:r>
            <a:r>
              <a:rPr lang="en-US" sz="2200" dirty="0" err="1"/>
              <a:t>IoT</a:t>
            </a:r>
            <a:r>
              <a:rPr lang="en-US" sz="2200" dirty="0"/>
              <a:t> security, placing all the focus on this aspect of the </a:t>
            </a:r>
            <a:r>
              <a:rPr lang="en-US" sz="2200" dirty="0" err="1"/>
              <a:t>IoT</a:t>
            </a:r>
            <a:r>
              <a:rPr lang="en-US" sz="2200" dirty="0"/>
              <a:t> does not provide a full picture of why security is necessary and what it entails</a:t>
            </a:r>
            <a:r>
              <a:rPr lang="en-US" sz="2200" dirty="0" smtClean="0"/>
              <a:t>.</a:t>
            </a:r>
          </a:p>
          <a:p>
            <a:pPr algn="just"/>
            <a:r>
              <a:rPr lang="en-US" sz="2200" dirty="0" smtClean="0"/>
              <a:t>There </a:t>
            </a:r>
            <a:r>
              <a:rPr lang="en-US" sz="2200" dirty="0"/>
              <a:t>are many factors that make </a:t>
            </a:r>
            <a:r>
              <a:rPr lang="en-US" sz="2200" dirty="0" err="1"/>
              <a:t>IoT</a:t>
            </a:r>
            <a:r>
              <a:rPr lang="en-US" sz="2200" dirty="0"/>
              <a:t> security critical today.</a:t>
            </a:r>
          </a:p>
          <a:p>
            <a:pPr algn="just"/>
            <a:endParaRPr lang="en-US" sz="2200" dirty="0"/>
          </a:p>
          <a:p>
            <a:pPr algn="just"/>
            <a:r>
              <a:rPr lang="en-US" sz="2200" dirty="0" smtClean="0"/>
              <a:t>Threats </a:t>
            </a:r>
            <a:r>
              <a:rPr lang="en-US" sz="2200" dirty="0"/>
              <a:t>and risks</a:t>
            </a:r>
          </a:p>
          <a:p>
            <a:pPr algn="just"/>
            <a:endParaRPr lang="en-US" sz="2200" dirty="0"/>
          </a:p>
          <a:p>
            <a:pPr algn="just"/>
            <a:r>
              <a:rPr lang="en-US" sz="2200" dirty="0" err="1"/>
              <a:t>IoT</a:t>
            </a:r>
            <a:r>
              <a:rPr lang="en-US" sz="2200" dirty="0"/>
              <a:t> security is critical largely because of the expanded attack surface of threats that have already been plaguing networks. Adding to these threats are insecure practices among users and organizations who may not have the resources or the knowledge to best protect their </a:t>
            </a:r>
            <a:r>
              <a:rPr lang="en-US" sz="2200" dirty="0" err="1"/>
              <a:t>IoT</a:t>
            </a:r>
            <a:r>
              <a:rPr lang="en-US" sz="2200" dirty="0"/>
              <a:t> ecosystems.</a:t>
            </a:r>
          </a:p>
          <a:p>
            <a:pPr algn="just"/>
            <a:endParaRPr lang="en-US" sz="2200" dirty="0"/>
          </a:p>
          <a:p>
            <a:pPr algn="just"/>
            <a:r>
              <a:rPr lang="en-US" sz="2200" dirty="0"/>
              <a:t>These security issues include the following:</a:t>
            </a:r>
          </a:p>
          <a:p>
            <a:pPr algn="just"/>
            <a:endParaRPr lang="en-US" sz="2200" dirty="0"/>
          </a:p>
          <a:p>
            <a:pPr algn="just"/>
            <a:r>
              <a:rPr lang="en-US" sz="2200" dirty="0" smtClean="0"/>
              <a:t>1. Vulnerabilities</a:t>
            </a:r>
            <a:r>
              <a:rPr lang="en-US" sz="2200" dirty="0"/>
              <a:t>. </a:t>
            </a:r>
            <a:endParaRPr lang="en-US" sz="2200" dirty="0" smtClean="0"/>
          </a:p>
          <a:p>
            <a:pPr algn="just"/>
            <a:r>
              <a:rPr lang="en-US" sz="2200" dirty="0" smtClean="0"/>
              <a:t>2. Malware</a:t>
            </a:r>
            <a:r>
              <a:rPr lang="en-US" sz="2200" dirty="0"/>
              <a:t>. </a:t>
            </a:r>
            <a:endParaRPr lang="en-US" sz="2200" dirty="0" smtClean="0"/>
          </a:p>
          <a:p>
            <a:pPr algn="just"/>
            <a:r>
              <a:rPr lang="en-US" sz="2200" dirty="0" smtClean="0"/>
              <a:t>3. Escalated cyber attacks. </a:t>
            </a:r>
          </a:p>
          <a:p>
            <a:pPr algn="just"/>
            <a:r>
              <a:rPr lang="en-US" sz="2200" dirty="0" smtClean="0"/>
              <a:t>4. Information </a:t>
            </a:r>
            <a:r>
              <a:rPr lang="en-US" sz="2200" dirty="0"/>
              <a:t>theft and unknown exposure. </a:t>
            </a:r>
            <a:endParaRPr lang="en-US" sz="2200" dirty="0" smtClean="0"/>
          </a:p>
          <a:p>
            <a:pPr algn="just"/>
            <a:r>
              <a:rPr lang="en-US" sz="2200" dirty="0" smtClean="0"/>
              <a:t>5. Device </a:t>
            </a:r>
            <a:r>
              <a:rPr lang="en-US" sz="2200" dirty="0"/>
              <a:t>mismanagement and misconfiguration. </a:t>
            </a:r>
          </a:p>
        </p:txBody>
      </p:sp>
    </p:spTree>
    <p:extLst>
      <p:ext uri="{BB962C8B-B14F-4D97-AF65-F5344CB8AC3E}">
        <p14:creationId xmlns:p14="http://schemas.microsoft.com/office/powerpoint/2010/main" val="112732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0"/>
            <a:ext cx="11294074" cy="5570756"/>
          </a:xfrm>
          <a:prstGeom prst="rect">
            <a:avLst/>
          </a:prstGeom>
        </p:spPr>
        <p:txBody>
          <a:bodyPr wrap="square">
            <a:spAutoFit/>
          </a:bodyPr>
          <a:lstStyle/>
          <a:p>
            <a:r>
              <a:rPr lang="en-US" sz="3600" b="1" dirty="0" smtClean="0"/>
              <a:t>Emerging Issues in </a:t>
            </a:r>
            <a:r>
              <a:rPr lang="en-US" sz="3600" b="1" dirty="0" err="1" smtClean="0"/>
              <a:t>IoT</a:t>
            </a:r>
            <a:endParaRPr lang="en-US" sz="3600" b="1" dirty="0" smtClean="0"/>
          </a:p>
          <a:p>
            <a:endParaRPr lang="en-US" sz="3200" dirty="0" smtClean="0"/>
          </a:p>
          <a:p>
            <a:pPr algn="just"/>
            <a:r>
              <a:rPr lang="en-US" sz="3200" dirty="0" smtClean="0"/>
              <a:t>The </a:t>
            </a:r>
            <a:r>
              <a:rPr lang="en-US" sz="3200" dirty="0"/>
              <a:t>lack of industry foresight gave little time to develop strategies and defenses against familiar threats in growing </a:t>
            </a:r>
            <a:r>
              <a:rPr lang="en-US" sz="3200" dirty="0" err="1"/>
              <a:t>IoT</a:t>
            </a:r>
            <a:r>
              <a:rPr lang="en-US" sz="3200" dirty="0"/>
              <a:t> ecosystems. Anticipating emerging issues is one of the reasons research on </a:t>
            </a:r>
            <a:r>
              <a:rPr lang="en-US" sz="3200" dirty="0" err="1"/>
              <a:t>IoT</a:t>
            </a:r>
            <a:r>
              <a:rPr lang="en-US" sz="3200" dirty="0"/>
              <a:t> security must be done continuously. Here are some of the emerging issues that need to be monitored:</a:t>
            </a:r>
          </a:p>
          <a:p>
            <a:endParaRPr lang="en-US" sz="3200" dirty="0"/>
          </a:p>
          <a:p>
            <a:pPr marL="342900" indent="-342900">
              <a:buAutoNum type="arabicPeriod"/>
            </a:pPr>
            <a:r>
              <a:rPr lang="en-US" sz="3200" dirty="0" smtClean="0"/>
              <a:t>Complex environments</a:t>
            </a:r>
            <a:endParaRPr lang="en-US" sz="3200" dirty="0"/>
          </a:p>
          <a:p>
            <a:r>
              <a:rPr lang="en-US" sz="3200" dirty="0"/>
              <a:t>2</a:t>
            </a:r>
            <a:r>
              <a:rPr lang="en-US" sz="3200" dirty="0" smtClean="0"/>
              <a:t>. Prevalence </a:t>
            </a:r>
            <a:r>
              <a:rPr lang="en-US" sz="3200" dirty="0"/>
              <a:t>of remote work arrangements. </a:t>
            </a:r>
          </a:p>
          <a:p>
            <a:r>
              <a:rPr lang="en-US" sz="3200" dirty="0" smtClean="0"/>
              <a:t>3. 5G </a:t>
            </a:r>
            <a:r>
              <a:rPr lang="en-US" sz="3200" dirty="0"/>
              <a:t>connectivity. </a:t>
            </a:r>
          </a:p>
        </p:txBody>
      </p:sp>
    </p:spTree>
    <p:extLst>
      <p:ext uri="{BB962C8B-B14F-4D97-AF65-F5344CB8AC3E}">
        <p14:creationId xmlns:p14="http://schemas.microsoft.com/office/powerpoint/2010/main" val="273061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805744" y="254000"/>
            <a:ext cx="10952656" cy="6149986"/>
          </a:xfrm>
          <a:prstGeom prst="rect">
            <a:avLst/>
          </a:prstGeom>
        </p:spPr>
      </p:pic>
    </p:spTree>
    <p:extLst>
      <p:ext uri="{BB962C8B-B14F-4D97-AF65-F5344CB8AC3E}">
        <p14:creationId xmlns:p14="http://schemas.microsoft.com/office/powerpoint/2010/main" val="31000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2" name="Rectangle 1"/>
          <p:cNvSpPr/>
          <p:nvPr/>
        </p:nvSpPr>
        <p:spPr>
          <a:xfrm>
            <a:off x="751117" y="0"/>
            <a:ext cx="11034597" cy="6740306"/>
          </a:xfrm>
          <a:prstGeom prst="rect">
            <a:avLst/>
          </a:prstGeom>
        </p:spPr>
        <p:txBody>
          <a:bodyPr wrap="square">
            <a:spAutoFit/>
          </a:bodyPr>
          <a:lstStyle/>
          <a:p>
            <a:r>
              <a:rPr lang="en-US" sz="2800" b="1" dirty="0"/>
              <a:t>How to secure the </a:t>
            </a:r>
            <a:r>
              <a:rPr lang="en-US" sz="2800" b="1" dirty="0" err="1" smtClean="0"/>
              <a:t>IoT</a:t>
            </a:r>
            <a:r>
              <a:rPr lang="en-US" sz="2800" b="1" dirty="0" smtClean="0"/>
              <a:t> (CO-5)</a:t>
            </a:r>
          </a:p>
          <a:p>
            <a:endParaRPr lang="en-US" sz="2400" dirty="0"/>
          </a:p>
          <a:p>
            <a:pPr algn="just"/>
            <a:r>
              <a:rPr lang="en-US" sz="2400" dirty="0"/>
              <a:t>There is no instant fix that can answer the security issues and threats laid out in this article. Specific strategies and tools may be necessary for properly securing more specialized systems and aspects of the </a:t>
            </a:r>
            <a:r>
              <a:rPr lang="en-US" sz="2400" dirty="0" err="1"/>
              <a:t>IoT</a:t>
            </a:r>
            <a:r>
              <a:rPr lang="en-US" sz="2400" dirty="0"/>
              <a:t>. However, users can apply a few best practices to reduce risks and prevent threats:</a:t>
            </a:r>
          </a:p>
          <a:p>
            <a:endParaRPr lang="en-US" sz="2400" dirty="0"/>
          </a:p>
          <a:p>
            <a:r>
              <a:rPr lang="en-US" sz="2400" dirty="0" smtClean="0"/>
              <a:t>1. Assign </a:t>
            </a:r>
            <a:r>
              <a:rPr lang="en-US" sz="2400" dirty="0"/>
              <a:t>an administrator of </a:t>
            </a:r>
            <a:r>
              <a:rPr lang="en-US" sz="2400" dirty="0" smtClean="0"/>
              <a:t>things</a:t>
            </a:r>
          </a:p>
          <a:p>
            <a:r>
              <a:rPr lang="en-US" sz="2400" dirty="0" smtClean="0"/>
              <a:t>2. Regularly </a:t>
            </a:r>
            <a:r>
              <a:rPr lang="en-US" sz="2400" dirty="0"/>
              <a:t>check for patches and </a:t>
            </a:r>
            <a:r>
              <a:rPr lang="en-US" sz="2400" dirty="0" smtClean="0"/>
              <a:t>updates</a:t>
            </a:r>
          </a:p>
          <a:p>
            <a:r>
              <a:rPr lang="en-US" sz="2400" dirty="0" smtClean="0"/>
              <a:t>3. Use </a:t>
            </a:r>
            <a:r>
              <a:rPr lang="en-US" sz="2400" dirty="0"/>
              <a:t>strong and unique passwords for all accounts. </a:t>
            </a:r>
            <a:endParaRPr lang="en-US" sz="2400" dirty="0" smtClean="0"/>
          </a:p>
          <a:p>
            <a:r>
              <a:rPr lang="en-US" sz="2400" dirty="0" smtClean="0"/>
              <a:t>4. Prioritize </a:t>
            </a:r>
            <a:r>
              <a:rPr lang="en-US" sz="2400" dirty="0"/>
              <a:t>Wi-Fi </a:t>
            </a:r>
            <a:r>
              <a:rPr lang="en-US" sz="2400" dirty="0" smtClean="0"/>
              <a:t>security</a:t>
            </a:r>
          </a:p>
          <a:p>
            <a:r>
              <a:rPr lang="en-US" sz="2400" dirty="0" smtClean="0"/>
              <a:t>5. Monitor </a:t>
            </a:r>
            <a:r>
              <a:rPr lang="en-US" sz="2400" dirty="0"/>
              <a:t>baseline network and device behavior. </a:t>
            </a:r>
            <a:endParaRPr lang="en-US" sz="2400" dirty="0" smtClean="0"/>
          </a:p>
          <a:p>
            <a:r>
              <a:rPr lang="en-US" sz="2400" dirty="0" smtClean="0"/>
              <a:t>6. Apply </a:t>
            </a:r>
            <a:r>
              <a:rPr lang="en-US" sz="2400" dirty="0"/>
              <a:t>network segmentation. </a:t>
            </a:r>
            <a:endParaRPr lang="en-US" sz="2400" dirty="0" smtClean="0"/>
          </a:p>
          <a:p>
            <a:r>
              <a:rPr lang="en-US" sz="2400" dirty="0" smtClean="0"/>
              <a:t>7. Secure </a:t>
            </a:r>
            <a:r>
              <a:rPr lang="en-US" sz="2400" dirty="0"/>
              <a:t>the network and use it to strengthen </a:t>
            </a:r>
            <a:r>
              <a:rPr lang="en-US" sz="2400" dirty="0" smtClean="0"/>
              <a:t>security</a:t>
            </a:r>
          </a:p>
          <a:p>
            <a:r>
              <a:rPr lang="en-US" sz="2400" dirty="0" smtClean="0"/>
              <a:t>8. Secure </a:t>
            </a:r>
            <a:r>
              <a:rPr lang="en-US" sz="2400" dirty="0" err="1"/>
              <a:t>IoT</a:t>
            </a:r>
            <a:r>
              <a:rPr lang="en-US" sz="2400" dirty="0"/>
              <a:t>-cloud convergence and apply cloud-based </a:t>
            </a:r>
            <a:r>
              <a:rPr lang="en-US" sz="2400" dirty="0" smtClean="0"/>
              <a:t>solutions</a:t>
            </a:r>
          </a:p>
          <a:p>
            <a:r>
              <a:rPr lang="en-US" sz="2400" dirty="0" smtClean="0"/>
              <a:t>9. Consider </a:t>
            </a:r>
            <a:r>
              <a:rPr lang="en-US" sz="2400" dirty="0"/>
              <a:t>security solutions and tools. </a:t>
            </a:r>
            <a:endParaRPr lang="en-US" sz="2400" dirty="0" smtClean="0"/>
          </a:p>
          <a:p>
            <a:r>
              <a:rPr lang="en-US" sz="2400" dirty="0" smtClean="0"/>
              <a:t>10. Take </a:t>
            </a:r>
            <a:r>
              <a:rPr lang="en-US" sz="2400" dirty="0"/>
              <a:t>into consideration the different protocols used by </a:t>
            </a:r>
            <a:r>
              <a:rPr lang="en-US" sz="2400" dirty="0" err="1"/>
              <a:t>IoT</a:t>
            </a:r>
            <a:r>
              <a:rPr lang="en-US" sz="2400" dirty="0"/>
              <a:t> devices. </a:t>
            </a:r>
            <a:endParaRPr lang="en-US" sz="2400" dirty="0" smtClean="0"/>
          </a:p>
          <a:p>
            <a:r>
              <a:rPr lang="en-US" sz="2400" dirty="0" smtClean="0"/>
              <a:t>11. Secure </a:t>
            </a:r>
            <a:r>
              <a:rPr lang="en-US" sz="2400" dirty="0"/>
              <a:t>the heavy use of GPS. </a:t>
            </a:r>
          </a:p>
        </p:txBody>
      </p:sp>
    </p:spTree>
    <p:extLst>
      <p:ext uri="{BB962C8B-B14F-4D97-AF65-F5344CB8AC3E}">
        <p14:creationId xmlns:p14="http://schemas.microsoft.com/office/powerpoint/2010/main" val="221176680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1426</TotalTime>
  <Words>2999</Words>
  <Application>Microsoft Macintosh PowerPoint</Application>
  <PresentationFormat>Custom</PresentationFormat>
  <Paragraphs>317</Paragraphs>
  <Slides>51</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54" baseType="lpstr">
      <vt:lpstr>1_Office Theme</vt:lpstr>
      <vt:lpstr>Contents Slide Master</vt:lpstr>
      <vt:lpstr>CorelDRAW</vt:lpstr>
      <vt:lpstr>PowerPoint Presentation</vt:lpstr>
      <vt:lpstr>Internet of Things</vt:lpstr>
      <vt:lpstr>UNIT 2 CHAPTER 4 Issues raised by Internet of Things</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SPECTRUM OF SECURITY CONSIDERATIONS (CO-5)</vt:lpstr>
      <vt:lpstr>PowerPoint Presentation</vt:lpstr>
      <vt:lpstr>PowerPoint Presentation</vt:lpstr>
      <vt:lpstr>PowerPoint Presentation</vt:lpstr>
      <vt:lpstr>PowerPoint Presentation</vt:lpstr>
      <vt:lpstr>PowerPoint Presentation</vt:lpstr>
      <vt:lpstr>Unique Security Challenges of IoT Devices and Privacy (CO-5)</vt:lpstr>
      <vt:lpstr>PowerPoint Presentation</vt:lpstr>
      <vt:lpstr>PowerPoint Presentation</vt:lpstr>
      <vt:lpstr>PowerPoint Presentation</vt:lpstr>
      <vt:lpstr>Privacy Policy (CO-5)</vt:lpstr>
      <vt:lpstr>PowerPoint Presentation</vt:lpstr>
      <vt:lpstr>PowerPoint Presentation</vt:lpstr>
      <vt:lpstr>Considerations: IoT Privacy Background (CO-5)</vt:lpstr>
      <vt:lpstr>PowerPoint Presentation</vt:lpstr>
      <vt:lpstr>PowerPoint Presentation</vt:lpstr>
      <vt:lpstr>PowerPoint Presentation</vt:lpstr>
      <vt:lpstr>PowerPoint Presentation</vt:lpstr>
      <vt:lpstr>Unique Privacy Aspects of IoT (CO-5)</vt:lpstr>
      <vt:lpstr>PowerPoint Presentation</vt:lpstr>
      <vt:lpstr>PowerPoint Presentation</vt:lpstr>
      <vt:lpstr>PowerPoint Presentation</vt:lpstr>
      <vt:lpstr>PowerPoint Presentation</vt:lpstr>
      <vt:lpstr>PowerPoint Presentation</vt:lpstr>
      <vt:lpstr>INTEROPERABILITY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MAC</cp:lastModifiedBy>
  <cp:revision>179</cp:revision>
  <dcterms:created xsi:type="dcterms:W3CDTF">2019-01-09T10:33:58Z</dcterms:created>
  <dcterms:modified xsi:type="dcterms:W3CDTF">2023-01-23T04:32:56Z</dcterms:modified>
</cp:coreProperties>
</file>